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44"/>
  </p:notesMasterIdLst>
  <p:sldIdLst>
    <p:sldId id="289" r:id="rId6"/>
    <p:sldId id="299" r:id="rId7"/>
    <p:sldId id="406" r:id="rId8"/>
    <p:sldId id="305" r:id="rId9"/>
    <p:sldId id="372" r:id="rId10"/>
    <p:sldId id="373" r:id="rId11"/>
    <p:sldId id="374" r:id="rId12"/>
    <p:sldId id="407" r:id="rId13"/>
    <p:sldId id="375" r:id="rId14"/>
    <p:sldId id="376" r:id="rId15"/>
    <p:sldId id="377" r:id="rId16"/>
    <p:sldId id="378" r:id="rId17"/>
    <p:sldId id="379" r:id="rId18"/>
    <p:sldId id="380" r:id="rId19"/>
    <p:sldId id="381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389" r:id="rId28"/>
    <p:sldId id="390" r:id="rId29"/>
    <p:sldId id="391" r:id="rId30"/>
    <p:sldId id="392" r:id="rId31"/>
    <p:sldId id="393" r:id="rId32"/>
    <p:sldId id="394" r:id="rId33"/>
    <p:sldId id="395" r:id="rId34"/>
    <p:sldId id="396" r:id="rId35"/>
    <p:sldId id="398" r:id="rId36"/>
    <p:sldId id="400" r:id="rId37"/>
    <p:sldId id="401" r:id="rId38"/>
    <p:sldId id="402" r:id="rId39"/>
    <p:sldId id="403" r:id="rId40"/>
    <p:sldId id="404" r:id="rId41"/>
    <p:sldId id="405" r:id="rId42"/>
    <p:sldId id="29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0011"/>
    <a:srgbClr val="7675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DF6447A-24EA-4742-A8FB-1DF080B5CEFA}">
  <a:tblStyle styleId="{DDF6447A-24EA-4742-A8FB-1DF080B5CEFA}" styleName="HSBC Table">
    <a:wholeTbl>
      <a:tcTxStyle>
        <a:fontRef idx="minor">
          <a:prstClr val="black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3175" cmpd="sng">
              <a:solidFill>
                <a:schemeClr val="tx1"/>
              </a:solidFill>
            </a:ln>
          </a:bottom>
          <a:insideH>
            <a:ln w="3175" cmpd="sng">
              <a:solidFill>
                <a:schemeClr val="tx1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2V>
      <a:tcStyle>
        <a:tcBdr/>
        <a:fill>
          <a:solidFill>
            <a:schemeClr val="dk1">
              <a:tint val="10000"/>
            </a:schemeClr>
          </a:solidFill>
        </a:fill>
      </a:tcStyle>
    </a:band2V>
    <a:firstCol>
      <a:tcTxStyle>
        <a:fontRef idx="minor">
          <a:prstClr val="black"/>
        </a:fontRef>
        <a:schemeClr val="tx2"/>
      </a:tcTxStyle>
      <a:tcStyle>
        <a:tcBdr/>
      </a:tcStyle>
    </a:firstCol>
    <a:firstRow>
      <a:tcTxStyle b="on">
        <a:fontRef idx="minor">
          <a:prstClr val="black"/>
        </a:fontRef>
      </a:tcTxStyle>
      <a:tcStyle>
        <a:tcBdr>
          <a:bottom>
            <a:ln w="12700" cmpd="sng">
              <a:solidFill>
                <a:srgbClr val="000000"/>
              </a:solidFill>
            </a:ln>
          </a:bottom>
        </a:tcBdr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16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666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970090-ED98-4AE7-A62F-A1A902CCDADB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FBB49-A62D-4379-9D4E-906C96DEC8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889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10.emf"/><Relationship Id="rId26" Type="http://schemas.openxmlformats.org/officeDocument/2006/relationships/image" Target="../media/image18.emf"/><Relationship Id="rId3" Type="http://schemas.openxmlformats.org/officeDocument/2006/relationships/tags" Target="../tags/tag3.xml"/><Relationship Id="rId21" Type="http://schemas.openxmlformats.org/officeDocument/2006/relationships/image" Target="../media/image13.emf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9.emf"/><Relationship Id="rId25" Type="http://schemas.openxmlformats.org/officeDocument/2006/relationships/image" Target="../media/image17.emf"/><Relationship Id="rId2" Type="http://schemas.openxmlformats.org/officeDocument/2006/relationships/tags" Target="../tags/tag2.xml"/><Relationship Id="rId16" Type="http://schemas.openxmlformats.org/officeDocument/2006/relationships/image" Target="../media/image8.wmf"/><Relationship Id="rId20" Type="http://schemas.openxmlformats.org/officeDocument/2006/relationships/image" Target="../media/image12.emf"/><Relationship Id="rId29" Type="http://schemas.openxmlformats.org/officeDocument/2006/relationships/image" Target="../media/image21.emf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16.emf"/><Relationship Id="rId5" Type="http://schemas.openxmlformats.org/officeDocument/2006/relationships/tags" Target="../tags/tag5.xml"/><Relationship Id="rId15" Type="http://schemas.openxmlformats.org/officeDocument/2006/relationships/image" Target="../media/image7.png"/><Relationship Id="rId23" Type="http://schemas.openxmlformats.org/officeDocument/2006/relationships/image" Target="../media/image15.emf"/><Relationship Id="rId28" Type="http://schemas.openxmlformats.org/officeDocument/2006/relationships/image" Target="../media/image20.emf"/><Relationship Id="rId10" Type="http://schemas.openxmlformats.org/officeDocument/2006/relationships/tags" Target="../tags/tag10.xml"/><Relationship Id="rId19" Type="http://schemas.openxmlformats.org/officeDocument/2006/relationships/image" Target="../media/image11.emf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Master" Target="../slideMasters/slideMaster1.xml"/><Relationship Id="rId22" Type="http://schemas.openxmlformats.org/officeDocument/2006/relationships/image" Target="../media/image14.emf"/><Relationship Id="rId27" Type="http://schemas.openxmlformats.org/officeDocument/2006/relationships/image" Target="../media/image19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18" Type="http://schemas.openxmlformats.org/officeDocument/2006/relationships/image" Target="../media/image10.emf"/><Relationship Id="rId26" Type="http://schemas.openxmlformats.org/officeDocument/2006/relationships/image" Target="../media/image18.emf"/><Relationship Id="rId3" Type="http://schemas.openxmlformats.org/officeDocument/2006/relationships/tags" Target="../tags/tag16.xml"/><Relationship Id="rId21" Type="http://schemas.openxmlformats.org/officeDocument/2006/relationships/image" Target="../media/image13.emf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image" Target="../media/image9.emf"/><Relationship Id="rId25" Type="http://schemas.openxmlformats.org/officeDocument/2006/relationships/image" Target="../media/image17.emf"/><Relationship Id="rId2" Type="http://schemas.openxmlformats.org/officeDocument/2006/relationships/tags" Target="../tags/tag15.xml"/><Relationship Id="rId16" Type="http://schemas.openxmlformats.org/officeDocument/2006/relationships/image" Target="../media/image8.wmf"/><Relationship Id="rId20" Type="http://schemas.openxmlformats.org/officeDocument/2006/relationships/image" Target="../media/image12.emf"/><Relationship Id="rId29" Type="http://schemas.openxmlformats.org/officeDocument/2006/relationships/image" Target="../media/image21.emf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24" Type="http://schemas.openxmlformats.org/officeDocument/2006/relationships/image" Target="../media/image16.emf"/><Relationship Id="rId5" Type="http://schemas.openxmlformats.org/officeDocument/2006/relationships/tags" Target="../tags/tag18.xml"/><Relationship Id="rId15" Type="http://schemas.openxmlformats.org/officeDocument/2006/relationships/image" Target="../media/image22.png"/><Relationship Id="rId23" Type="http://schemas.openxmlformats.org/officeDocument/2006/relationships/image" Target="../media/image15.emf"/><Relationship Id="rId28" Type="http://schemas.openxmlformats.org/officeDocument/2006/relationships/image" Target="../media/image20.emf"/><Relationship Id="rId10" Type="http://schemas.openxmlformats.org/officeDocument/2006/relationships/tags" Target="../tags/tag23.xml"/><Relationship Id="rId19" Type="http://schemas.openxmlformats.org/officeDocument/2006/relationships/image" Target="../media/image11.emf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slideMaster" Target="../slideMasters/slideMaster1.xml"/><Relationship Id="rId22" Type="http://schemas.openxmlformats.org/officeDocument/2006/relationships/image" Target="../media/image14.emf"/><Relationship Id="rId27" Type="http://schemas.openxmlformats.org/officeDocument/2006/relationships/image" Target="../media/image19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HSBC_MASTERBRAND_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0236"/>
            <a:ext cx="2164419" cy="1137764"/>
          </a:xfrm>
          <a:prstGeom prst="rect">
            <a:avLst/>
          </a:prstGeom>
        </p:spPr>
      </p:pic>
      <p:sp>
        <p:nvSpPr>
          <p:cNvPr id="7" name="Rectangle 56"/>
          <p:cNvSpPr txBox="1">
            <a:spLocks noChangeArrowheads="1"/>
          </p:cNvSpPr>
          <p:nvPr userDrawn="1"/>
        </p:nvSpPr>
        <p:spPr bwMode="auto">
          <a:xfrm>
            <a:off x="350536" y="6488114"/>
            <a:ext cx="1628989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Symbol" panose="05050102010706020507" pitchFamily="18" charset="2"/>
              <a:buChar char="·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90525" indent="-200025">
              <a:spcBef>
                <a:spcPct val="20000"/>
              </a:spcBef>
              <a:buClr>
                <a:schemeClr val="tx2"/>
              </a:buClr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81025" indent="-187325">
              <a:spcBef>
                <a:spcPct val="20000"/>
              </a:spcBef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69938" indent="-187325">
              <a:spcBef>
                <a:spcPct val="20000"/>
              </a:spcBef>
              <a:buClr>
                <a:schemeClr val="tx2"/>
              </a:buClr>
              <a:buChar char="–"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58850" indent="-187325">
              <a:spcBef>
                <a:spcPct val="20000"/>
              </a:spcBef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416050" indent="-187325" defTabSz="9128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873250" indent="-187325" defTabSz="9128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330450" indent="-187325" defTabSz="9128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787650" indent="-187325" defTabSz="9128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CA" altLang="en-US" sz="1000" b="1" dirty="0">
                <a:solidFill>
                  <a:srgbClr val="FF0000"/>
                </a:solidFill>
                <a:latin typeface="+mn-lt"/>
              </a:rPr>
              <a:t>Simpler, Faster, Better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498012" y="6388581"/>
            <a:ext cx="2286000" cy="169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altLang="zh-TW" sz="1000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r>
              <a:rPr lang="en-US"/>
              <a:t>INTERNAL</a:t>
            </a:r>
            <a:endParaRPr lang="en-US" dirty="0"/>
          </a:p>
        </p:txBody>
      </p:sp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382805" y="466896"/>
            <a:ext cx="11428537" cy="377190"/>
          </a:xfrm>
        </p:spPr>
        <p:txBody>
          <a:bodyPr bIns="0"/>
          <a:lstStyle>
            <a:lvl1pPr>
              <a:defRPr lang="en-US" sz="2438" b="1" baseline="0" dirty="0" smtClean="0">
                <a:solidFill>
                  <a:schemeClr val="tx1"/>
                </a:solidFill>
                <a:latin typeface="+mn-lt"/>
                <a:ea typeface="SimHei"/>
                <a:cs typeface="+mj-cs"/>
              </a:defRPr>
            </a:lvl1pPr>
          </a:lstStyle>
          <a:p>
            <a:pPr lvl="0" algn="l" defTabSz="1092398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2805" y="966461"/>
            <a:ext cx="1142853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aseline="0" dirty="0" smtClean="0">
                <a:solidFill>
                  <a:schemeClr val="tx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1" hasCustomPrompt="1"/>
          </p:nvPr>
        </p:nvSpPr>
        <p:spPr>
          <a:xfrm>
            <a:off x="383568" y="1745066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1125" b="0" kern="1200" dirty="0" smtClean="0">
                <a:solidFill>
                  <a:schemeClr val="tx1"/>
                </a:solidFill>
                <a:latin typeface="+mn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Date: XXXX</a:t>
            </a:r>
          </a:p>
        </p:txBody>
      </p:sp>
      <p:sp>
        <p:nvSpPr>
          <p:cNvPr id="12" name="Prepared by"/>
          <p:cNvSpPr>
            <a:spLocks noGrp="1"/>
          </p:cNvSpPr>
          <p:nvPr>
            <p:ph type="body" sz="quarter" idx="14" hasCustomPrompt="1"/>
          </p:nvPr>
        </p:nvSpPr>
        <p:spPr>
          <a:xfrm>
            <a:off x="383568" y="2071828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1125" b="0" kern="1200" dirty="0" smtClean="0">
                <a:solidFill>
                  <a:schemeClr val="tx1"/>
                </a:solidFill>
                <a:latin typeface="+mn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Prepared by: XXXX</a:t>
            </a:r>
          </a:p>
        </p:txBody>
      </p:sp>
    </p:spTree>
    <p:extLst>
      <p:ext uri="{BB962C8B-B14F-4D97-AF65-F5344CB8AC3E}">
        <p14:creationId xmlns:p14="http://schemas.microsoft.com/office/powerpoint/2010/main" val="930337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57" y="1773238"/>
            <a:ext cx="3636000" cy="4403726"/>
          </a:xfrm>
        </p:spPr>
        <p:txBody>
          <a:bodyPr/>
          <a:lstStyle>
            <a:lvl1pPr>
              <a:buSzPct val="90000"/>
              <a:defRPr/>
            </a:lvl1pPr>
            <a:lvl2pPr>
              <a:buSzPct val="100000"/>
              <a:defRPr/>
            </a:lvl2pPr>
            <a:lvl3pPr>
              <a:buSzPct val="90000"/>
              <a:defRPr/>
            </a:lvl3pPr>
            <a:lvl4pPr>
              <a:buSzPct val="90000"/>
              <a:defRPr/>
            </a:lvl4pPr>
            <a:lvl5pP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259263" y="1773238"/>
            <a:ext cx="3636000" cy="4403726"/>
          </a:xfrm>
        </p:spPr>
        <p:txBody>
          <a:bodyPr/>
          <a:lstStyle>
            <a:lvl1pPr>
              <a:buSzPct val="90000"/>
              <a:defRPr/>
            </a:lvl1pPr>
            <a:lvl2pPr>
              <a:buSzPct val="100000"/>
              <a:defRPr/>
            </a:lvl2pPr>
            <a:lvl3pPr>
              <a:buSzPct val="90000"/>
              <a:defRPr/>
            </a:lvl3pPr>
            <a:lvl4pPr>
              <a:buSzPct val="90000"/>
              <a:defRPr/>
            </a:lvl4pPr>
            <a:lvl5pP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8135069" y="1773238"/>
            <a:ext cx="3636000" cy="4403726"/>
          </a:xfrm>
        </p:spPr>
        <p:txBody>
          <a:bodyPr/>
          <a:lstStyle>
            <a:lvl1pPr>
              <a:buSzPct val="90000"/>
              <a:defRPr/>
            </a:lvl1pPr>
            <a:lvl2pPr>
              <a:buSzPct val="100000"/>
              <a:defRPr/>
            </a:lvl2pPr>
            <a:lvl3pPr>
              <a:buSzPct val="90000"/>
              <a:defRPr/>
            </a:lvl3pPr>
            <a:lvl4pPr>
              <a:buSzPct val="90000"/>
              <a:defRPr/>
            </a:lvl4pPr>
            <a:lvl5pP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498012" y="6388581"/>
            <a:ext cx="2286000" cy="169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altLang="zh-TW" sz="1000" b="0" i="0" kern="1200" dirty="0" smtClean="0">
                <a:solidFill>
                  <a:schemeClr val="bg1">
                    <a:lumMod val="65000"/>
                  </a:schemeClr>
                </a:solidFill>
                <a:latin typeface="+mj-lt"/>
                <a:ea typeface="SimHei"/>
                <a:cs typeface="Arial" charset="0"/>
              </a:defRPr>
            </a:lvl1pPr>
          </a:lstStyle>
          <a:p>
            <a:r>
              <a:rPr lang="en-US"/>
              <a:t>INTERNAL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3459" y="827692"/>
            <a:ext cx="1140055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1600" baseline="0" dirty="0" smtClean="0">
                <a:solidFill>
                  <a:schemeClr val="tx1"/>
                </a:solidFill>
                <a:latin typeface="Univers Next for HSBC Light" panose="020B0403030202020203" pitchFamily="34" charset="0"/>
                <a:ea typeface="SimHei"/>
                <a:cs typeface="+mn-cs"/>
              </a:defRPr>
            </a:lvl1pPr>
          </a:lstStyle>
          <a:p>
            <a:pPr marL="0" marR="0" lvl="0" indent="0" algn="l" defTabSz="9017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tx2"/>
              </a:buClr>
              <a:buSzTx/>
              <a:buFont typeface="Symbol" pitchFamily="18" charset="2"/>
              <a:buNone/>
              <a:tabLst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4680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57" y="1747778"/>
            <a:ext cx="11400555" cy="4429186"/>
          </a:xfrm>
        </p:spPr>
        <p:txBody>
          <a:bodyPr/>
          <a:lstStyle>
            <a:lvl1pPr>
              <a:buSzPct val="90000"/>
              <a:defRPr/>
            </a:lvl1pPr>
            <a:lvl2pPr>
              <a:buSzPct val="100000"/>
              <a:defRPr/>
            </a:lvl2pPr>
            <a:lvl3pPr>
              <a:buSzPct val="90000"/>
              <a:defRPr/>
            </a:lvl3pPr>
            <a:lvl4pPr>
              <a:buSzPct val="90000"/>
              <a:defRPr/>
            </a:lvl4pPr>
            <a:lvl5pP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498012" y="6388581"/>
            <a:ext cx="2286000" cy="169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altLang="zh-TW" sz="1000" b="0" i="0" kern="1200" dirty="0" smtClean="0">
                <a:solidFill>
                  <a:schemeClr val="bg1">
                    <a:lumMod val="65000"/>
                  </a:schemeClr>
                </a:solidFill>
                <a:latin typeface="+mj-lt"/>
                <a:ea typeface="SimHei"/>
                <a:cs typeface="Arial" charset="0"/>
              </a:defRPr>
            </a:lvl1pPr>
          </a:lstStyle>
          <a:p>
            <a:r>
              <a:rPr lang="en-US"/>
              <a:t>INTERNAL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3459" y="827692"/>
            <a:ext cx="1140055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1600" baseline="0" dirty="0" smtClean="0">
                <a:solidFill>
                  <a:schemeClr val="tx1"/>
                </a:solidFill>
                <a:latin typeface="Univers Next for HSBC Light" panose="020B0403030202020203" pitchFamily="34" charset="0"/>
                <a:ea typeface="SimHei"/>
                <a:cs typeface="+mn-cs"/>
              </a:defRPr>
            </a:lvl1pPr>
          </a:lstStyle>
          <a:p>
            <a:pPr marL="0" marR="0" lvl="0" indent="0" algn="l" defTabSz="9017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tx2"/>
              </a:buClr>
              <a:buSzTx/>
              <a:buFont typeface="Symbol" pitchFamily="18" charset="2"/>
              <a:buNone/>
              <a:tabLst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7565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498012" y="6388581"/>
            <a:ext cx="2286000" cy="169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altLang="zh-TW" sz="1000" b="0" i="0" kern="1200" dirty="0" smtClean="0">
                <a:solidFill>
                  <a:schemeClr val="bg1">
                    <a:lumMod val="65000"/>
                  </a:schemeClr>
                </a:solidFill>
                <a:latin typeface="+mj-lt"/>
                <a:ea typeface="SimHei"/>
                <a:cs typeface="Arial" charset="0"/>
              </a:defRPr>
            </a:lvl1pPr>
          </a:lstStyle>
          <a:p>
            <a:r>
              <a:rPr lang="en-US"/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984664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4279086" y="2540081"/>
            <a:ext cx="3634284" cy="1819981"/>
            <a:chOff x="3175" y="374650"/>
            <a:chExt cx="12192001" cy="6105526"/>
          </a:xfrm>
        </p:grpSpPr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3175" y="374650"/>
              <a:ext cx="3046413" cy="6105525"/>
            </a:xfrm>
            <a:custGeom>
              <a:avLst/>
              <a:gdLst>
                <a:gd name="T0" fmla="*/ 0 w 1919"/>
                <a:gd name="T1" fmla="*/ 1923 h 3846"/>
                <a:gd name="T2" fmla="*/ 1919 w 1919"/>
                <a:gd name="T3" fmla="*/ 3846 h 3846"/>
                <a:gd name="T4" fmla="*/ 1919 w 1919"/>
                <a:gd name="T5" fmla="*/ 0 h 3846"/>
                <a:gd name="T6" fmla="*/ 0 w 1919"/>
                <a:gd name="T7" fmla="*/ 1923 h 3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9" h="3846">
                  <a:moveTo>
                    <a:pt x="0" y="1923"/>
                  </a:moveTo>
                  <a:lnTo>
                    <a:pt x="1919" y="3846"/>
                  </a:lnTo>
                  <a:lnTo>
                    <a:pt x="1919" y="0"/>
                  </a:lnTo>
                  <a:lnTo>
                    <a:pt x="0" y="1923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10"/>
            <p:cNvSpPr>
              <a:spLocks/>
            </p:cNvSpPr>
            <p:nvPr userDrawn="1"/>
          </p:nvSpPr>
          <p:spPr bwMode="auto">
            <a:xfrm>
              <a:off x="3049588" y="3427413"/>
              <a:ext cx="6099175" cy="3052763"/>
            </a:xfrm>
            <a:custGeom>
              <a:avLst/>
              <a:gdLst>
                <a:gd name="T0" fmla="*/ 1921 w 3842"/>
                <a:gd name="T1" fmla="*/ 0 h 1923"/>
                <a:gd name="T2" fmla="*/ 0 w 3842"/>
                <a:gd name="T3" fmla="*/ 1923 h 1923"/>
                <a:gd name="T4" fmla="*/ 3842 w 3842"/>
                <a:gd name="T5" fmla="*/ 1923 h 1923"/>
                <a:gd name="T6" fmla="*/ 1921 w 3842"/>
                <a:gd name="T7" fmla="*/ 0 h 1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2" h="1923">
                  <a:moveTo>
                    <a:pt x="1921" y="0"/>
                  </a:moveTo>
                  <a:lnTo>
                    <a:pt x="0" y="1923"/>
                  </a:lnTo>
                  <a:lnTo>
                    <a:pt x="3842" y="1923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1"/>
            <p:cNvSpPr>
              <a:spLocks/>
            </p:cNvSpPr>
            <p:nvPr userDrawn="1"/>
          </p:nvSpPr>
          <p:spPr bwMode="auto">
            <a:xfrm>
              <a:off x="9148763" y="374650"/>
              <a:ext cx="3046413" cy="6105525"/>
            </a:xfrm>
            <a:custGeom>
              <a:avLst/>
              <a:gdLst>
                <a:gd name="T0" fmla="*/ 1919 w 1919"/>
                <a:gd name="T1" fmla="*/ 1923 h 3846"/>
                <a:gd name="T2" fmla="*/ 0 w 1919"/>
                <a:gd name="T3" fmla="*/ 0 h 3846"/>
                <a:gd name="T4" fmla="*/ 0 w 1919"/>
                <a:gd name="T5" fmla="*/ 3846 h 3846"/>
                <a:gd name="T6" fmla="*/ 1919 w 1919"/>
                <a:gd name="T7" fmla="*/ 1923 h 3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9" h="3846">
                  <a:moveTo>
                    <a:pt x="1919" y="1923"/>
                  </a:moveTo>
                  <a:lnTo>
                    <a:pt x="0" y="0"/>
                  </a:lnTo>
                  <a:lnTo>
                    <a:pt x="0" y="3846"/>
                  </a:lnTo>
                  <a:lnTo>
                    <a:pt x="1919" y="1923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2"/>
            <p:cNvSpPr>
              <a:spLocks/>
            </p:cNvSpPr>
            <p:nvPr userDrawn="1"/>
          </p:nvSpPr>
          <p:spPr bwMode="auto">
            <a:xfrm>
              <a:off x="3049588" y="374650"/>
              <a:ext cx="6099175" cy="3052763"/>
            </a:xfrm>
            <a:custGeom>
              <a:avLst/>
              <a:gdLst>
                <a:gd name="T0" fmla="*/ 1921 w 3842"/>
                <a:gd name="T1" fmla="*/ 1923 h 1923"/>
                <a:gd name="T2" fmla="*/ 3842 w 3842"/>
                <a:gd name="T3" fmla="*/ 0 h 1923"/>
                <a:gd name="T4" fmla="*/ 0 w 3842"/>
                <a:gd name="T5" fmla="*/ 0 h 1923"/>
                <a:gd name="T6" fmla="*/ 1921 w 3842"/>
                <a:gd name="T7" fmla="*/ 1923 h 1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2" h="1923">
                  <a:moveTo>
                    <a:pt x="1921" y="1923"/>
                  </a:moveTo>
                  <a:lnTo>
                    <a:pt x="3842" y="0"/>
                  </a:lnTo>
                  <a:lnTo>
                    <a:pt x="0" y="0"/>
                  </a:lnTo>
                  <a:lnTo>
                    <a:pt x="1921" y="1923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498012" y="6388581"/>
            <a:ext cx="2286000" cy="169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altLang="zh-TW" sz="1000" b="0" i="0" kern="1200" dirty="0" smtClean="0">
                <a:solidFill>
                  <a:schemeClr val="bg1">
                    <a:lumMod val="65000"/>
                  </a:schemeClr>
                </a:solidFill>
                <a:latin typeface="+mj-lt"/>
                <a:ea typeface="SimHei"/>
                <a:cs typeface="Arial" charset="0"/>
              </a:defRPr>
            </a:lvl1pPr>
          </a:lstStyle>
          <a:p>
            <a:r>
              <a:rPr lang="en-US"/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577504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498012" y="6388581"/>
            <a:ext cx="2286000" cy="169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altLang="zh-TW" sz="1000" b="0" i="0" kern="1200" dirty="0" smtClean="0">
                <a:solidFill>
                  <a:schemeClr val="bg1">
                    <a:lumMod val="65000"/>
                  </a:schemeClr>
                </a:solidFill>
                <a:latin typeface="+mj-lt"/>
                <a:ea typeface="SimHei"/>
                <a:cs typeface="Arial" charset="0"/>
              </a:defRPr>
            </a:lvl1pPr>
          </a:lstStyle>
          <a:p>
            <a:r>
              <a:rPr lang="en-US"/>
              <a:t>INTERNAL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F1D259-95B4-1943-97E4-5E5263768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17" y="581488"/>
            <a:ext cx="7593367" cy="569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05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BB88C4-83DE-42C3-9946-B1E9EEBED51C}"/>
              </a:ext>
            </a:extLst>
          </p:cNvPr>
          <p:cNvSpPr txBox="1"/>
          <p:nvPr userDrawn="1"/>
        </p:nvSpPr>
        <p:spPr>
          <a:xfrm>
            <a:off x="270799" y="-410053"/>
            <a:ext cx="3058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spcBef>
                <a:spcPts val="1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None/>
            </a:pPr>
            <a:r>
              <a:rPr lang="en-GB" sz="1400" dirty="0"/>
              <a:t>Details of image location to go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0236"/>
            <a:ext cx="2164418" cy="1137764"/>
          </a:xfrm>
          <a:prstGeom prst="rect">
            <a:avLst/>
          </a:prstGeom>
        </p:spPr>
      </p:pic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498012" y="6388581"/>
            <a:ext cx="2286000" cy="169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altLang="zh-TW" sz="1000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r>
              <a:rPr lang="en-US"/>
              <a:t>INTERNAL</a:t>
            </a:r>
            <a:endParaRPr lang="en-US" dirty="0"/>
          </a:p>
        </p:txBody>
      </p:sp>
      <p:sp>
        <p:nvSpPr>
          <p:cNvPr id="12" name="Rectangle 56"/>
          <p:cNvSpPr txBox="1">
            <a:spLocks noChangeArrowheads="1"/>
          </p:cNvSpPr>
          <p:nvPr userDrawn="1"/>
        </p:nvSpPr>
        <p:spPr bwMode="auto">
          <a:xfrm>
            <a:off x="350536" y="6488114"/>
            <a:ext cx="1628989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Symbol" panose="05050102010706020507" pitchFamily="18" charset="2"/>
              <a:buChar char="·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90525" indent="-200025">
              <a:spcBef>
                <a:spcPct val="20000"/>
              </a:spcBef>
              <a:buClr>
                <a:schemeClr val="tx2"/>
              </a:buClr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81025" indent="-187325">
              <a:spcBef>
                <a:spcPct val="20000"/>
              </a:spcBef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69938" indent="-187325">
              <a:spcBef>
                <a:spcPct val="20000"/>
              </a:spcBef>
              <a:buClr>
                <a:schemeClr val="tx2"/>
              </a:buClr>
              <a:buChar char="–"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58850" indent="-187325">
              <a:spcBef>
                <a:spcPct val="20000"/>
              </a:spcBef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416050" indent="-187325" defTabSz="9128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873250" indent="-187325" defTabSz="9128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330450" indent="-187325" defTabSz="9128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787650" indent="-187325" defTabSz="9128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CA" altLang="en-US" sz="1000" b="1" dirty="0">
                <a:solidFill>
                  <a:schemeClr val="bg1"/>
                </a:solidFill>
                <a:latin typeface="+mn-lt"/>
              </a:rPr>
              <a:t>Simpler, Faster, Better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382805" y="466896"/>
            <a:ext cx="11428537" cy="377190"/>
          </a:xfrm>
        </p:spPr>
        <p:txBody>
          <a:bodyPr bIns="0"/>
          <a:lstStyle>
            <a:lvl1pPr>
              <a:defRPr lang="en-US" sz="2438" b="1" baseline="0" dirty="0" smtClean="0">
                <a:solidFill>
                  <a:schemeClr val="bg1"/>
                </a:solidFill>
                <a:latin typeface="+mn-lt"/>
                <a:ea typeface="SimHei"/>
                <a:cs typeface="+mj-cs"/>
              </a:defRPr>
            </a:lvl1pPr>
          </a:lstStyle>
          <a:p>
            <a:pPr lvl="0" algn="l" defTabSz="1092398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2805" y="966461"/>
            <a:ext cx="1142853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aseline="0" dirty="0" smtClean="0">
                <a:solidFill>
                  <a:schemeClr val="bg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Date"/>
          <p:cNvSpPr>
            <a:spLocks noGrp="1"/>
          </p:cNvSpPr>
          <p:nvPr>
            <p:ph type="body" sz="quarter" idx="11" hasCustomPrompt="1"/>
          </p:nvPr>
        </p:nvSpPr>
        <p:spPr>
          <a:xfrm>
            <a:off x="383568" y="1745066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1125" b="0" kern="1200" dirty="0" smtClean="0">
                <a:solidFill>
                  <a:schemeClr val="bg1"/>
                </a:solidFill>
                <a:latin typeface="+mn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Date: XXXX</a:t>
            </a:r>
          </a:p>
        </p:txBody>
      </p:sp>
      <p:sp>
        <p:nvSpPr>
          <p:cNvPr id="18" name="Prepared by"/>
          <p:cNvSpPr>
            <a:spLocks noGrp="1"/>
          </p:cNvSpPr>
          <p:nvPr>
            <p:ph type="body" sz="quarter" idx="14" hasCustomPrompt="1"/>
          </p:nvPr>
        </p:nvSpPr>
        <p:spPr>
          <a:xfrm>
            <a:off x="383568" y="2071828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1125" b="0" kern="1200" dirty="0" smtClean="0">
                <a:solidFill>
                  <a:schemeClr val="bg1"/>
                </a:solidFill>
                <a:latin typeface="+mn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Version: XXXX</a:t>
            </a:r>
          </a:p>
        </p:txBody>
      </p:sp>
    </p:spTree>
    <p:extLst>
      <p:ext uri="{BB962C8B-B14F-4D97-AF65-F5344CB8AC3E}">
        <p14:creationId xmlns:p14="http://schemas.microsoft.com/office/powerpoint/2010/main" val="427418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" y="0"/>
            <a:ext cx="12191583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0236"/>
            <a:ext cx="2164418" cy="1137764"/>
          </a:xfrm>
          <a:prstGeom prst="rect">
            <a:avLst/>
          </a:prstGeom>
        </p:spPr>
      </p:pic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498012" y="6388581"/>
            <a:ext cx="2286000" cy="169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altLang="zh-TW" sz="1000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r>
              <a:rPr lang="en-US"/>
              <a:t>INTERNAL</a:t>
            </a:r>
            <a:endParaRPr lang="en-US" dirty="0"/>
          </a:p>
        </p:txBody>
      </p:sp>
      <p:sp>
        <p:nvSpPr>
          <p:cNvPr id="14" name="Rectangle 56"/>
          <p:cNvSpPr txBox="1">
            <a:spLocks noChangeArrowheads="1"/>
          </p:cNvSpPr>
          <p:nvPr userDrawn="1"/>
        </p:nvSpPr>
        <p:spPr bwMode="auto">
          <a:xfrm>
            <a:off x="350536" y="6488114"/>
            <a:ext cx="1628989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Symbol" panose="05050102010706020507" pitchFamily="18" charset="2"/>
              <a:buChar char="·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90525" indent="-200025">
              <a:spcBef>
                <a:spcPct val="20000"/>
              </a:spcBef>
              <a:buClr>
                <a:schemeClr val="tx2"/>
              </a:buClr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81025" indent="-187325">
              <a:spcBef>
                <a:spcPct val="20000"/>
              </a:spcBef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69938" indent="-187325">
              <a:spcBef>
                <a:spcPct val="20000"/>
              </a:spcBef>
              <a:buClr>
                <a:schemeClr val="tx2"/>
              </a:buClr>
              <a:buChar char="–"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58850" indent="-187325">
              <a:spcBef>
                <a:spcPct val="20000"/>
              </a:spcBef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416050" indent="-187325" defTabSz="9128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873250" indent="-187325" defTabSz="9128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330450" indent="-187325" defTabSz="9128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787650" indent="-187325" defTabSz="9128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CA" altLang="en-US" sz="1000" b="1" dirty="0">
                <a:solidFill>
                  <a:schemeClr val="bg1"/>
                </a:solidFill>
                <a:latin typeface="+mn-lt"/>
              </a:rPr>
              <a:t>Simpler, Faster, Better</a:t>
            </a:r>
          </a:p>
        </p:txBody>
      </p:sp>
      <p:sp>
        <p:nvSpPr>
          <p:cNvPr id="15" name="Title 4"/>
          <p:cNvSpPr>
            <a:spLocks noGrp="1"/>
          </p:cNvSpPr>
          <p:nvPr>
            <p:ph type="title"/>
          </p:nvPr>
        </p:nvSpPr>
        <p:spPr>
          <a:xfrm>
            <a:off x="382805" y="466896"/>
            <a:ext cx="11428537" cy="377190"/>
          </a:xfrm>
        </p:spPr>
        <p:txBody>
          <a:bodyPr bIns="0"/>
          <a:lstStyle>
            <a:lvl1pPr>
              <a:defRPr lang="en-US" sz="2438" b="1" baseline="0" dirty="0" smtClean="0">
                <a:solidFill>
                  <a:schemeClr val="bg1"/>
                </a:solidFill>
                <a:latin typeface="+mn-lt"/>
                <a:ea typeface="SimHei"/>
                <a:cs typeface="+mj-cs"/>
              </a:defRPr>
            </a:lvl1pPr>
          </a:lstStyle>
          <a:p>
            <a:pPr lvl="0" algn="l" defTabSz="1092398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2805" y="966461"/>
            <a:ext cx="1142853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aseline="0" dirty="0" smtClean="0">
                <a:solidFill>
                  <a:schemeClr val="bg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Date"/>
          <p:cNvSpPr>
            <a:spLocks noGrp="1"/>
          </p:cNvSpPr>
          <p:nvPr>
            <p:ph type="body" sz="quarter" idx="11" hasCustomPrompt="1"/>
          </p:nvPr>
        </p:nvSpPr>
        <p:spPr>
          <a:xfrm>
            <a:off x="383568" y="1745066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1125" b="0" kern="1200" dirty="0" smtClean="0">
                <a:solidFill>
                  <a:schemeClr val="bg1"/>
                </a:solidFill>
                <a:latin typeface="+mn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Date: XXXX</a:t>
            </a:r>
          </a:p>
        </p:txBody>
      </p:sp>
      <p:sp>
        <p:nvSpPr>
          <p:cNvPr id="18" name="Prepared by"/>
          <p:cNvSpPr>
            <a:spLocks noGrp="1"/>
          </p:cNvSpPr>
          <p:nvPr>
            <p:ph type="body" sz="quarter" idx="14" hasCustomPrompt="1"/>
          </p:nvPr>
        </p:nvSpPr>
        <p:spPr>
          <a:xfrm>
            <a:off x="383568" y="2071828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1125" b="0" kern="1200" dirty="0" smtClean="0">
                <a:solidFill>
                  <a:schemeClr val="bg1"/>
                </a:solidFill>
                <a:latin typeface="+mn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Version: XXXX</a:t>
            </a:r>
          </a:p>
        </p:txBody>
      </p:sp>
    </p:spTree>
    <p:extLst>
      <p:ext uri="{BB962C8B-B14F-4D97-AF65-F5344CB8AC3E}">
        <p14:creationId xmlns:p14="http://schemas.microsoft.com/office/powerpoint/2010/main" val="208755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" y="0"/>
            <a:ext cx="12191583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0236"/>
            <a:ext cx="2164418" cy="1137764"/>
          </a:xfrm>
          <a:prstGeom prst="rect">
            <a:avLst/>
          </a:prstGeom>
        </p:spPr>
      </p:pic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498012" y="6388581"/>
            <a:ext cx="2286000" cy="169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altLang="zh-TW" sz="1000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r>
              <a:rPr lang="en-US"/>
              <a:t>INTERNAL</a:t>
            </a:r>
            <a:endParaRPr lang="en-US" dirty="0"/>
          </a:p>
        </p:txBody>
      </p:sp>
      <p:sp>
        <p:nvSpPr>
          <p:cNvPr id="14" name="Rectangle 56"/>
          <p:cNvSpPr txBox="1">
            <a:spLocks noChangeArrowheads="1"/>
          </p:cNvSpPr>
          <p:nvPr userDrawn="1"/>
        </p:nvSpPr>
        <p:spPr bwMode="auto">
          <a:xfrm>
            <a:off x="350536" y="6488114"/>
            <a:ext cx="1628989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Symbol" panose="05050102010706020507" pitchFamily="18" charset="2"/>
              <a:buChar char="·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90525" indent="-200025">
              <a:spcBef>
                <a:spcPct val="20000"/>
              </a:spcBef>
              <a:buClr>
                <a:schemeClr val="tx2"/>
              </a:buClr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81025" indent="-187325">
              <a:spcBef>
                <a:spcPct val="20000"/>
              </a:spcBef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69938" indent="-187325">
              <a:spcBef>
                <a:spcPct val="20000"/>
              </a:spcBef>
              <a:buClr>
                <a:schemeClr val="tx2"/>
              </a:buClr>
              <a:buChar char="–"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58850" indent="-187325">
              <a:spcBef>
                <a:spcPct val="20000"/>
              </a:spcBef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416050" indent="-187325" defTabSz="9128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873250" indent="-187325" defTabSz="9128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330450" indent="-187325" defTabSz="9128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787650" indent="-187325" defTabSz="9128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CA" altLang="en-US" sz="1000" b="1" dirty="0">
                <a:solidFill>
                  <a:schemeClr val="bg1"/>
                </a:solidFill>
                <a:latin typeface="+mn-lt"/>
              </a:rPr>
              <a:t>Simpler, Faster, Better</a:t>
            </a:r>
          </a:p>
        </p:txBody>
      </p:sp>
      <p:sp>
        <p:nvSpPr>
          <p:cNvPr id="15" name="Title 4"/>
          <p:cNvSpPr>
            <a:spLocks noGrp="1"/>
          </p:cNvSpPr>
          <p:nvPr>
            <p:ph type="title"/>
          </p:nvPr>
        </p:nvSpPr>
        <p:spPr>
          <a:xfrm>
            <a:off x="382805" y="466896"/>
            <a:ext cx="11428537" cy="377190"/>
          </a:xfrm>
        </p:spPr>
        <p:txBody>
          <a:bodyPr bIns="0"/>
          <a:lstStyle>
            <a:lvl1pPr>
              <a:defRPr lang="en-US" sz="2438" b="1" baseline="0" dirty="0" smtClean="0">
                <a:solidFill>
                  <a:schemeClr val="bg1"/>
                </a:solidFill>
                <a:latin typeface="+mn-lt"/>
                <a:ea typeface="SimHei"/>
                <a:cs typeface="+mj-cs"/>
              </a:defRPr>
            </a:lvl1pPr>
          </a:lstStyle>
          <a:p>
            <a:pPr lvl="0" algn="l" defTabSz="1092398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2805" y="966461"/>
            <a:ext cx="1142853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aseline="0" dirty="0" smtClean="0">
                <a:solidFill>
                  <a:schemeClr val="bg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Date"/>
          <p:cNvSpPr>
            <a:spLocks noGrp="1"/>
          </p:cNvSpPr>
          <p:nvPr>
            <p:ph type="body" sz="quarter" idx="11" hasCustomPrompt="1"/>
          </p:nvPr>
        </p:nvSpPr>
        <p:spPr>
          <a:xfrm>
            <a:off x="383568" y="1745066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1125" b="1" kern="1200" dirty="0" smtClean="0">
                <a:solidFill>
                  <a:schemeClr val="bg1"/>
                </a:solidFill>
                <a:latin typeface="+mn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Date: XXXX</a:t>
            </a:r>
          </a:p>
        </p:txBody>
      </p:sp>
      <p:sp>
        <p:nvSpPr>
          <p:cNvPr id="18" name="Prepared by"/>
          <p:cNvSpPr>
            <a:spLocks noGrp="1"/>
          </p:cNvSpPr>
          <p:nvPr>
            <p:ph type="body" sz="quarter" idx="14" hasCustomPrompt="1"/>
          </p:nvPr>
        </p:nvSpPr>
        <p:spPr>
          <a:xfrm>
            <a:off x="383568" y="2071828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1125" b="1" kern="1200" dirty="0" smtClean="0">
                <a:solidFill>
                  <a:schemeClr val="bg1"/>
                </a:solidFill>
                <a:latin typeface="+mn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Version: XXXX</a:t>
            </a:r>
          </a:p>
        </p:txBody>
      </p:sp>
    </p:spTree>
    <p:extLst>
      <p:ext uri="{BB962C8B-B14F-4D97-AF65-F5344CB8AC3E}">
        <p14:creationId xmlns:p14="http://schemas.microsoft.com/office/powerpoint/2010/main" val="1950267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15"/>
          <a:srcRect t="7550" b="13175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28" name="HSBC Private Bank" descr="HSBC Private Bank_RGB" hidden="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977" y="5758112"/>
            <a:ext cx="2002541" cy="61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HSBC Premier" descr="HSBC Premier_RGB" hidden="1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710" y="5758112"/>
            <a:ext cx="1998808" cy="61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HSBC Master Brand (Trad Chinese)" descr="Trad_Hex_RGB" hidden="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0821" y="5758111"/>
            <a:ext cx="1999697" cy="28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HSBC Master Brand (Sim Chinese)" descr="Sim_Hex_RGB" hidden="1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9475441" y="5753607"/>
            <a:ext cx="1995077" cy="28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HSBC Insurance" descr="H:\Production\Logo\HSBC LOGO\HSBC Insurance_RGB.emf" hidden="1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038" y="5758112"/>
            <a:ext cx="1999480" cy="61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HSBC GBM (Trad Chinese)" descr="T:\PresFormat\Logos\HSBC GBM_Trad_Chi.emf" hidden="1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821" y="5753034"/>
            <a:ext cx="1999697" cy="5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HSBC GBM (Sim Chinese)" descr="T:\PresFormat\Logos\HSBC GBM_Sim_Chi.emf" hidden="1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821" y="5753035"/>
            <a:ext cx="1999697" cy="56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HSBC GBM" descr="HSBC GBM_Black_CMYK" hidden="1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844" y="5758113"/>
            <a:ext cx="2000674" cy="55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HSBC Corporate" descr="HSBC Corporate_RGB" hidden="1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710" y="5755860"/>
            <a:ext cx="1998808" cy="66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HSBC Commercial Banking" descr="HSBC Commercial Banking_Black_RGB" hidden="1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0821" y="5755860"/>
            <a:ext cx="1999697" cy="60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HSBC Business" descr="HSBC Business_RGB" hidden="1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710" y="5758289"/>
            <a:ext cx="1998808" cy="61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HSBC AMG" descr="J:\Production\Library\Logo\HSBC LOGO\HSBC AMG_RGB.emf" hidden="1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821" y="5758112"/>
            <a:ext cx="1999697" cy="56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HSBC Advance" descr="H:\Production\Logo\HSBC LOGO\HSBC Advance_RGB.emf" hidden="1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038" y="5759039"/>
            <a:ext cx="1999480" cy="61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2805" y="466896"/>
            <a:ext cx="11428537" cy="377190"/>
          </a:xfrm>
        </p:spPr>
        <p:txBody>
          <a:bodyPr bIns="0"/>
          <a:lstStyle>
            <a:lvl1pPr>
              <a:defRPr lang="en-US" sz="2438" b="1" baseline="0" dirty="0" smtClean="0">
                <a:solidFill>
                  <a:schemeClr val="tx1"/>
                </a:solidFill>
                <a:latin typeface="+mj-lt"/>
                <a:ea typeface="SimHei"/>
                <a:cs typeface="+mj-cs"/>
              </a:defRPr>
            </a:lvl1pPr>
          </a:lstStyle>
          <a:p>
            <a:pPr lvl="0" algn="l" defTabSz="1092398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INTERNAL</a:t>
            </a:r>
            <a:endParaRPr lang="en-US" dirty="0"/>
          </a:p>
        </p:txBody>
      </p:sp>
      <p:sp>
        <p:nvSpPr>
          <p:cNvPr id="18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2805" y="966461"/>
            <a:ext cx="1142853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aseline="0" dirty="0" smtClean="0">
                <a:solidFill>
                  <a:schemeClr val="tx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85" name="Date"/>
          <p:cNvSpPr>
            <a:spLocks noGrp="1"/>
          </p:cNvSpPr>
          <p:nvPr>
            <p:ph type="body" sz="quarter" idx="11" hasCustomPrompt="1"/>
          </p:nvPr>
        </p:nvSpPr>
        <p:spPr>
          <a:xfrm>
            <a:off x="383568" y="1745066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1125" b="1" kern="1200" dirty="0" smtClean="0">
                <a:solidFill>
                  <a:schemeClr val="tx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Date: XXXX</a:t>
            </a:r>
          </a:p>
        </p:txBody>
      </p:sp>
      <p:sp>
        <p:nvSpPr>
          <p:cNvPr id="186" name="Prepared by"/>
          <p:cNvSpPr>
            <a:spLocks noGrp="1"/>
          </p:cNvSpPr>
          <p:nvPr>
            <p:ph type="body" sz="quarter" idx="14" hasCustomPrompt="1"/>
          </p:nvPr>
        </p:nvSpPr>
        <p:spPr>
          <a:xfrm>
            <a:off x="383568" y="2071828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1125" b="1" kern="1200" dirty="0" smtClean="0">
                <a:solidFill>
                  <a:schemeClr val="tx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Version: XXXX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0" y="5717857"/>
            <a:ext cx="2170785" cy="1140143"/>
          </a:xfrm>
          <a:prstGeom prst="rect">
            <a:avLst/>
          </a:prstGeom>
        </p:spPr>
      </p:pic>
      <p:sp>
        <p:nvSpPr>
          <p:cNvPr id="23" name="Rectangle 56"/>
          <p:cNvSpPr txBox="1">
            <a:spLocks noChangeArrowheads="1"/>
          </p:cNvSpPr>
          <p:nvPr userDrawn="1"/>
        </p:nvSpPr>
        <p:spPr bwMode="auto">
          <a:xfrm>
            <a:off x="350536" y="6488114"/>
            <a:ext cx="1628989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Symbol" panose="05050102010706020507" pitchFamily="18" charset="2"/>
              <a:buChar char="·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90525" indent="-200025">
              <a:spcBef>
                <a:spcPct val="20000"/>
              </a:spcBef>
              <a:buClr>
                <a:schemeClr val="tx2"/>
              </a:buClr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81025" indent="-187325">
              <a:spcBef>
                <a:spcPct val="20000"/>
              </a:spcBef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69938" indent="-187325">
              <a:spcBef>
                <a:spcPct val="20000"/>
              </a:spcBef>
              <a:buClr>
                <a:schemeClr val="tx2"/>
              </a:buClr>
              <a:buChar char="–"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58850" indent="-187325">
              <a:spcBef>
                <a:spcPct val="20000"/>
              </a:spcBef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416050" indent="-187325" defTabSz="9128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873250" indent="-187325" defTabSz="9128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330450" indent="-187325" defTabSz="9128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787650" indent="-187325" defTabSz="9128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CA" altLang="en-US" sz="1000" b="1" dirty="0">
                <a:solidFill>
                  <a:schemeClr val="tx1"/>
                </a:solidFill>
                <a:latin typeface="+mn-lt"/>
              </a:rPr>
              <a:t>Simpler, Faster, Better</a:t>
            </a:r>
          </a:p>
        </p:txBody>
      </p:sp>
    </p:spTree>
    <p:extLst>
      <p:ext uri="{BB962C8B-B14F-4D97-AF65-F5344CB8AC3E}">
        <p14:creationId xmlns:p14="http://schemas.microsoft.com/office/powerpoint/2010/main" val="2661936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8" y="0"/>
            <a:ext cx="12193488" cy="6858000"/>
          </a:xfrm>
          <a:prstGeom prst="rect">
            <a:avLst/>
          </a:prstGeom>
        </p:spPr>
      </p:pic>
      <p:pic>
        <p:nvPicPr>
          <p:cNvPr id="33" name="HSBC Private Bank" descr="HSBC Private Bank_RGB" hidden="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977" y="5758112"/>
            <a:ext cx="2002541" cy="61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HSBC Premier" descr="HSBC Premier_RGB" hidden="1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710" y="5758112"/>
            <a:ext cx="1998808" cy="61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HSBC Master Brand (Trad Chinese)" descr="Trad_Hex_RGB" hidden="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0821" y="5758111"/>
            <a:ext cx="1999697" cy="28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HSBC Master Brand (Sim Chinese)" descr="Sim_Hex_RGB" hidden="1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9475441" y="5753607"/>
            <a:ext cx="1995077" cy="28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HSBC Insurance" descr="H:\Production\Logo\HSBC LOGO\HSBC Insurance_RGB.emf" hidden="1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038" y="5758112"/>
            <a:ext cx="1999480" cy="61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HSBC GBM (Trad Chinese)" descr="T:\PresFormat\Logos\HSBC GBM_Trad_Chi.emf" hidden="1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821" y="5753034"/>
            <a:ext cx="1999697" cy="5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HSBC GBM (Sim Chinese)" descr="T:\PresFormat\Logos\HSBC GBM_Sim_Chi.emf" hidden="1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821" y="5753035"/>
            <a:ext cx="1999697" cy="56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HSBC GBM" descr="HSBC GBM_Black_CMYK" hidden="1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844" y="5758113"/>
            <a:ext cx="2000674" cy="55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HSBC Corporate" descr="HSBC Corporate_RGB" hidden="1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710" y="5755860"/>
            <a:ext cx="1998808" cy="66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HSBC Commercial Banking" descr="HSBC Commercial Banking_Black_RGB" hidden="1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0821" y="5755860"/>
            <a:ext cx="1999697" cy="60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HSBC Business" descr="HSBC Business_RGB" hidden="1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710" y="5758289"/>
            <a:ext cx="1998808" cy="61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HSBC AMG" descr="J:\Production\Library\Logo\HSBC LOGO\HSBC AMG_RGB.emf" hidden="1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821" y="5758112"/>
            <a:ext cx="1999697" cy="56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HSBC Advance" descr="H:\Production\Logo\HSBC LOGO\HSBC Advance_RGB.emf" hidden="1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038" y="5759039"/>
            <a:ext cx="1999480" cy="61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9" name="Footer Placeholder 1"/>
          <p:cNvSpPr>
            <a:spLocks noGrp="1"/>
          </p:cNvSpPr>
          <p:nvPr userDrawn="1">
            <p:ph type="ftr" sz="quarter" idx="10"/>
          </p:nvPr>
        </p:nvSpPr>
        <p:spPr>
          <a:xfrm>
            <a:off x="9667955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r>
              <a:rPr lang="en-US"/>
              <a:t>INTERNAL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0" y="5717857"/>
            <a:ext cx="2170785" cy="1140143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371475" y="1757362"/>
            <a:ext cx="11412538" cy="2976683"/>
          </a:xfrm>
        </p:spPr>
        <p:txBody>
          <a:bodyPr anchor="t" anchorCtr="0"/>
          <a:lstStyle>
            <a:lvl1pPr algn="l">
              <a:defRPr sz="4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064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5285" y="6095868"/>
            <a:ext cx="1424940" cy="383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1475" y="1757362"/>
            <a:ext cx="11412538" cy="2976683"/>
          </a:xfrm>
        </p:spPr>
        <p:txBody>
          <a:bodyPr anchor="t" anchorCtr="0"/>
          <a:lstStyle>
            <a:lvl1pPr algn="l">
              <a:defRPr sz="4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3809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Dark Gre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5285" y="6095868"/>
            <a:ext cx="1424940" cy="383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1475" y="1757362"/>
            <a:ext cx="11412538" cy="2976683"/>
          </a:xfrm>
        </p:spPr>
        <p:txBody>
          <a:bodyPr anchor="t" anchorCtr="0"/>
          <a:lstStyle>
            <a:lvl1pPr algn="l">
              <a:defRPr sz="4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7321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6D3A93A-7ADB-4F58-9585-7CDA4DA8F3D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3458" y="1773238"/>
            <a:ext cx="3636092" cy="4403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459" y="423380"/>
            <a:ext cx="11400381" cy="3244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259263" y="1773238"/>
            <a:ext cx="7524750" cy="4403726"/>
          </a:xfrm>
        </p:spPr>
        <p:txBody>
          <a:bodyPr/>
          <a:lstStyle>
            <a:lvl1pPr>
              <a:buSzPct val="90000"/>
              <a:defRPr/>
            </a:lvl1pPr>
            <a:lvl2pPr>
              <a:buSzPct val="90000"/>
              <a:defRPr/>
            </a:lvl2pPr>
            <a:lvl3pPr>
              <a:buSzPct val="90000"/>
              <a:defRPr/>
            </a:lvl3pPr>
            <a:lvl4pPr>
              <a:buSzPct val="90000"/>
              <a:defRPr/>
            </a:lvl4pPr>
            <a:lvl5pP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498012" y="6388581"/>
            <a:ext cx="2286000" cy="169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altLang="zh-TW" sz="1000" b="0" i="0" kern="1200" dirty="0" smtClean="0">
                <a:solidFill>
                  <a:schemeClr val="bg1">
                    <a:lumMod val="65000"/>
                  </a:schemeClr>
                </a:solidFill>
                <a:latin typeface="+mj-lt"/>
                <a:ea typeface="SimHei"/>
                <a:cs typeface="Arial" charset="0"/>
              </a:defRPr>
            </a:lvl1pPr>
          </a:lstStyle>
          <a:p>
            <a:r>
              <a:rPr lang="en-US"/>
              <a:t>INTERNAL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3459" y="827692"/>
            <a:ext cx="1140055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1600" baseline="0" dirty="0" smtClean="0">
                <a:solidFill>
                  <a:schemeClr val="tx1"/>
                </a:solidFill>
                <a:latin typeface="Univers Next for HSBC Light" panose="020B0403030202020203" pitchFamily="34" charset="0"/>
                <a:ea typeface="SimHei"/>
                <a:cs typeface="+mn-cs"/>
              </a:defRPr>
            </a:lvl1pPr>
          </a:lstStyle>
          <a:p>
            <a:pPr marL="0" marR="0" lvl="0" indent="0" algn="l" defTabSz="9017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tx2"/>
              </a:buClr>
              <a:buSzTx/>
              <a:buFont typeface="Symbol" pitchFamily="18" charset="2"/>
              <a:buNone/>
              <a:tabLst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761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631" y="423380"/>
            <a:ext cx="11400381" cy="3244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457" y="1773238"/>
            <a:ext cx="11400555" cy="44037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Slide number"/>
          <p:cNvSpPr>
            <a:spLocks noChangeArrowheads="1"/>
          </p:cNvSpPr>
          <p:nvPr userDrawn="1"/>
        </p:nvSpPr>
        <p:spPr bwMode="gray">
          <a:xfrm>
            <a:off x="5994400" y="6388581"/>
            <a:ext cx="2032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9017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1000" b="0" i="0" kern="1200" baseline="0" smtClean="0">
                <a:solidFill>
                  <a:schemeClr val="tx1"/>
                </a:solidFill>
                <a:latin typeface="+mn-lt"/>
                <a:ea typeface="SimHei"/>
                <a:cs typeface="Arial" charset="0"/>
              </a:rPr>
              <a:pPr algn="ctr" defTabSz="901700" rtl="0" eaLnBrk="0" fontAlgn="base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1000" b="0" i="0" kern="1200" baseline="0" dirty="0">
              <a:solidFill>
                <a:schemeClr val="tx1"/>
              </a:solidFill>
              <a:latin typeface="+mn-lt"/>
              <a:ea typeface="SimHei"/>
              <a:cs typeface="Arial" charset="0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498012" y="6388581"/>
            <a:ext cx="2286000" cy="169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altLang="zh-TW" sz="1000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r>
              <a:rPr lang="en-US"/>
              <a:t>INTERNAL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24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1" r:id="rId2"/>
    <p:sldLayoutId id="2147483712" r:id="rId3"/>
    <p:sldLayoutId id="2147483715" r:id="rId4"/>
    <p:sldLayoutId id="2147483717" r:id="rId5"/>
    <p:sldLayoutId id="2147483716" r:id="rId6"/>
    <p:sldLayoutId id="2147483667" r:id="rId7"/>
    <p:sldLayoutId id="2147483706" r:id="rId8"/>
    <p:sldLayoutId id="2147483681" r:id="rId9"/>
    <p:sldLayoutId id="2147483684" r:id="rId10"/>
    <p:sldLayoutId id="2147483650" r:id="rId11"/>
    <p:sldLayoutId id="2147483688" r:id="rId12"/>
    <p:sldLayoutId id="2147483690" r:id="rId13"/>
    <p:sldLayoutId id="2147483718" r:id="rId14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SzPct val="90000"/>
        <a:buFont typeface="Wingdings" panose="05000000000000000000" pitchFamily="2" charset="2"/>
        <a:buChar char="u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719138" indent="-358775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SzPct val="100000"/>
        <a:buFont typeface="Wingdings 2" panose="05020102010507070707" pitchFamily="18" charset="2"/>
        <a:buChar char="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074738" indent="-358775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SzPct val="100000"/>
        <a:buFont typeface="Helvetica Neue for HSBC Lt" panose="020B0404020202020204" pitchFamily="34" charset="0"/>
        <a:buChar char="–"/>
        <a:tabLst>
          <a:tab pos="355600" algn="l"/>
          <a:tab pos="1163638" algn="l"/>
        </a:tabLst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438275" indent="-358775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SzPct val="100000"/>
        <a:buFont typeface="Helvetica Neue for HSBC Lt" panose="020B0404020202020204" pitchFamily="34" charset="0"/>
        <a:buChar char="‐"/>
        <a:tabLst>
          <a:tab pos="88900" algn="l"/>
          <a:tab pos="1339850" algn="l"/>
        </a:tabLst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793875" indent="-358775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SzPct val="100000"/>
        <a:buFont typeface="Helvetica Neue for HSBC Lt" panose="020B0404020202020204" pitchFamily="34" charset="0"/>
        <a:buChar char="‐"/>
        <a:tabLst>
          <a:tab pos="1882775" algn="l"/>
        </a:tabLst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orient="horz" pos="2160" userDrawn="1">
          <p15:clr>
            <a:srgbClr val="F26B43"/>
          </p15:clr>
        </p15:guide>
        <p15:guide id="3" orient="horz" pos="504" userDrawn="1">
          <p15:clr>
            <a:srgbClr val="F26B43"/>
          </p15:clr>
        </p15:guide>
        <p15:guide id="4" pos="7423" userDrawn="1">
          <p15:clr>
            <a:srgbClr val="F26B43"/>
          </p15:clr>
        </p15:guide>
        <p15:guide id="5" pos="234" userDrawn="1">
          <p15:clr>
            <a:srgbClr val="F26B43"/>
          </p15:clr>
        </p15:guide>
        <p15:guide id="6" orient="horz" pos="1107" userDrawn="1">
          <p15:clr>
            <a:srgbClr val="F26B43"/>
          </p15:clr>
        </p15:guide>
        <p15:guide id="7" pos="2683" userDrawn="1">
          <p15:clr>
            <a:srgbClr val="F26B43"/>
          </p15:clr>
        </p15:guide>
        <p15:guide id="8" orient="horz" pos="38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Tensorflow</a:t>
            </a:r>
            <a:r>
              <a:rPr lang="en-US" dirty="0"/>
              <a:t> and </a:t>
            </a:r>
            <a:r>
              <a:rPr lang="en-US" dirty="0" err="1"/>
              <a:t>Keras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FEB 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33AEAE-04D6-4491-A4E6-721D1FC979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Prepared by - Ishan</a:t>
            </a:r>
          </a:p>
        </p:txBody>
      </p:sp>
    </p:spTree>
    <p:extLst>
      <p:ext uri="{BB962C8B-B14F-4D97-AF65-F5344CB8AC3E}">
        <p14:creationId xmlns:p14="http://schemas.microsoft.com/office/powerpoint/2010/main" val="2345215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8747ED-09BB-46F1-8274-1D6083A4AFBA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TensorFlow separates definition of computations from their execution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D9FDE7-E9B9-4B4D-9C41-4DCA566A3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Graphs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7C8AD4-B06A-437A-AD57-E59EB9C01AC7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4259263" y="2420329"/>
            <a:ext cx="7524750" cy="310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2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8CFD47-472F-43A7-8BB6-C66CFABB04D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n-dimensional array or simply a data structure </a:t>
            </a:r>
          </a:p>
          <a:p>
            <a:r>
              <a:rPr lang="en-US" dirty="0"/>
              <a:t>0-d tensor: scalar (number) </a:t>
            </a:r>
          </a:p>
          <a:p>
            <a:r>
              <a:rPr lang="en-US" dirty="0"/>
              <a:t>1-d tensor: vector 2-d tensor: matrix</a:t>
            </a:r>
          </a:p>
          <a:p>
            <a:r>
              <a:rPr lang="en-US" dirty="0"/>
              <a:t>And so on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77279E-1F24-4205-9657-83D546D0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tensor 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7746CF-E3BD-434A-B93C-61C4B337019B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5821638" y="2494148"/>
            <a:ext cx="4400000" cy="2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76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1C9858-5854-4224-AEBE-4D5563A290CA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import </a:t>
            </a:r>
            <a:r>
              <a:rPr lang="en-US" b="1" dirty="0" err="1"/>
              <a:t>tensorflow</a:t>
            </a:r>
            <a:r>
              <a:rPr lang="en-US" b="1" dirty="0"/>
              <a:t> as </a:t>
            </a:r>
            <a:r>
              <a:rPr lang="en-US" b="1" dirty="0" err="1"/>
              <a:t>tf</a:t>
            </a: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b="1" dirty="0"/>
              <a:t>a = </a:t>
            </a:r>
            <a:r>
              <a:rPr lang="en-US" b="1" dirty="0" err="1"/>
              <a:t>tf.add</a:t>
            </a:r>
            <a:r>
              <a:rPr lang="en-US" b="1" dirty="0"/>
              <a:t>(3, 5)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14F2C-F31D-4674-962A-7C8683B40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Graphs</a:t>
            </a: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7DD5425A-5158-4C37-B382-967F0146D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765" y="653425"/>
            <a:ext cx="48482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05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1C9858-5854-4224-AEBE-4D5563A290CA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import </a:t>
            </a:r>
            <a:r>
              <a:rPr lang="en-US" b="1" dirty="0" err="1"/>
              <a:t>tensorflow</a:t>
            </a:r>
            <a:r>
              <a:rPr lang="en-US" b="1" dirty="0"/>
              <a:t> as </a:t>
            </a:r>
            <a:r>
              <a:rPr lang="en-US" b="1" dirty="0" err="1"/>
              <a:t>tf</a:t>
            </a: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b="1" dirty="0"/>
              <a:t>a = </a:t>
            </a:r>
            <a:r>
              <a:rPr lang="en-US" b="1" dirty="0" err="1"/>
              <a:t>tf.add</a:t>
            </a:r>
            <a:r>
              <a:rPr lang="en-US" b="1" dirty="0"/>
              <a:t>(3, 5)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Nodes: operators, variables, and constants </a:t>
            </a:r>
          </a:p>
          <a:p>
            <a:pPr marL="0" indent="0">
              <a:buNone/>
            </a:pPr>
            <a:r>
              <a:rPr lang="en-US" dirty="0"/>
              <a:t>Edges: tensors </a:t>
            </a:r>
            <a:r>
              <a:rPr lang="en-US" dirty="0" err="1"/>
              <a:t>Tensors</a:t>
            </a:r>
            <a:r>
              <a:rPr lang="en-US" dirty="0"/>
              <a:t> are data. </a:t>
            </a:r>
          </a:p>
          <a:p>
            <a:pPr marL="0" indent="0">
              <a:buNone/>
            </a:pPr>
            <a:r>
              <a:rPr lang="en-US" dirty="0"/>
              <a:t>Data Flow -&gt; Tensor Flow!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14F2C-F31D-4674-962A-7C8683B40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59" y="423380"/>
            <a:ext cx="11400381" cy="324465"/>
          </a:xfrm>
        </p:spPr>
        <p:txBody>
          <a:bodyPr/>
          <a:lstStyle/>
          <a:p>
            <a:r>
              <a:rPr lang="en-US" dirty="0"/>
              <a:t>Data Flow Graphs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3A6C16-2387-4505-902D-DE4A06D73E0D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5612765" y="653425"/>
            <a:ext cx="4848225" cy="2714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2EBBD9-9DC5-4C3C-AF48-D1F3DA292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606" y="3713065"/>
            <a:ext cx="4848225" cy="272652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EA5B70-8D60-4127-8893-A76028AFF09A}"/>
              </a:ext>
            </a:extLst>
          </p:cNvPr>
          <p:cNvCxnSpPr>
            <a:cxnSpLocks/>
          </p:cNvCxnSpPr>
          <p:nvPr/>
        </p:nvCxnSpPr>
        <p:spPr>
          <a:xfrm flipH="1">
            <a:off x="8036877" y="2878056"/>
            <a:ext cx="3811" cy="1343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F21F43-F8FA-48DE-A21C-BC63576CBD2C}"/>
              </a:ext>
            </a:extLst>
          </p:cNvPr>
          <p:cNvSpPr txBox="1"/>
          <p:nvPr/>
        </p:nvSpPr>
        <p:spPr>
          <a:xfrm>
            <a:off x="8172451" y="3341317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Interpreted as </a:t>
            </a:r>
          </a:p>
        </p:txBody>
      </p:sp>
    </p:spTree>
    <p:extLst>
      <p:ext uri="{BB962C8B-B14F-4D97-AF65-F5344CB8AC3E}">
        <p14:creationId xmlns:p14="http://schemas.microsoft.com/office/powerpoint/2010/main" val="2026397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1C9858-5854-4224-AEBE-4D5563A290CA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import </a:t>
            </a:r>
            <a:r>
              <a:rPr lang="en-US" b="1" dirty="0" err="1"/>
              <a:t>tensorflow</a:t>
            </a:r>
            <a:r>
              <a:rPr lang="en-US" b="1" dirty="0"/>
              <a:t> as </a:t>
            </a:r>
            <a:r>
              <a:rPr lang="en-US" b="1" dirty="0" err="1"/>
              <a:t>tf</a:t>
            </a: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b="1" dirty="0"/>
              <a:t>a = </a:t>
            </a:r>
            <a:r>
              <a:rPr lang="en-US" b="1" dirty="0" err="1"/>
              <a:t>tf.add</a:t>
            </a:r>
            <a:r>
              <a:rPr lang="en-US" b="1" dirty="0"/>
              <a:t>(3, 5)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print a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Nodes: operators, variables, and constants </a:t>
            </a:r>
          </a:p>
          <a:p>
            <a:pPr marL="0" indent="0">
              <a:buNone/>
            </a:pPr>
            <a:r>
              <a:rPr lang="en-US" dirty="0"/>
              <a:t>Edges: tensors </a:t>
            </a:r>
            <a:r>
              <a:rPr lang="en-US" dirty="0" err="1"/>
              <a:t>Tensors</a:t>
            </a:r>
            <a:r>
              <a:rPr lang="en-US" dirty="0"/>
              <a:t> are data. </a:t>
            </a:r>
          </a:p>
          <a:p>
            <a:pPr marL="0" indent="0">
              <a:buNone/>
            </a:pPr>
            <a:r>
              <a:rPr lang="en-US" dirty="0"/>
              <a:t>Data Flow -&gt; Tensor Flow!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14F2C-F31D-4674-962A-7C8683B40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59" y="423380"/>
            <a:ext cx="11400381" cy="324465"/>
          </a:xfrm>
        </p:spPr>
        <p:txBody>
          <a:bodyPr/>
          <a:lstStyle/>
          <a:p>
            <a:r>
              <a:rPr lang="en-US" dirty="0"/>
              <a:t>Data Flow Graphs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3A6C16-2387-4505-902D-DE4A06D73E0D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5612765" y="653425"/>
            <a:ext cx="4848225" cy="2714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2EBBD9-9DC5-4C3C-AF48-D1F3DA292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606" y="3713065"/>
            <a:ext cx="4848225" cy="272652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EA5B70-8D60-4127-8893-A76028AFF09A}"/>
              </a:ext>
            </a:extLst>
          </p:cNvPr>
          <p:cNvCxnSpPr>
            <a:cxnSpLocks/>
          </p:cNvCxnSpPr>
          <p:nvPr/>
        </p:nvCxnSpPr>
        <p:spPr>
          <a:xfrm flipH="1">
            <a:off x="8036877" y="2878056"/>
            <a:ext cx="3811" cy="1343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F21F43-F8FA-48DE-A21C-BC63576CBD2C}"/>
              </a:ext>
            </a:extLst>
          </p:cNvPr>
          <p:cNvSpPr txBox="1"/>
          <p:nvPr/>
        </p:nvSpPr>
        <p:spPr>
          <a:xfrm>
            <a:off x="8172451" y="3341317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Interpreted as </a:t>
            </a:r>
          </a:p>
        </p:txBody>
      </p:sp>
    </p:spTree>
    <p:extLst>
      <p:ext uri="{BB962C8B-B14F-4D97-AF65-F5344CB8AC3E}">
        <p14:creationId xmlns:p14="http://schemas.microsoft.com/office/powerpoint/2010/main" val="2871199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1C9858-5854-4224-AEBE-4D5563A290CA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import </a:t>
            </a:r>
            <a:r>
              <a:rPr lang="en-US" b="1" dirty="0" err="1"/>
              <a:t>tensorflow</a:t>
            </a:r>
            <a:r>
              <a:rPr lang="en-US" b="1" dirty="0"/>
              <a:t> as </a:t>
            </a:r>
            <a:r>
              <a:rPr lang="en-US" b="1" dirty="0" err="1"/>
              <a:t>tf</a:t>
            </a: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b="1" dirty="0"/>
              <a:t>a = </a:t>
            </a:r>
            <a:r>
              <a:rPr lang="en-US" b="1" dirty="0" err="1"/>
              <a:t>tf.add</a:t>
            </a:r>
            <a:r>
              <a:rPr lang="en-US" b="1" dirty="0"/>
              <a:t>(3, 5)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print a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&gt;&gt; Tensor("Add:0", shape=(), </a:t>
            </a:r>
            <a:r>
              <a:rPr lang="en-US" dirty="0" err="1"/>
              <a:t>dtype</a:t>
            </a:r>
            <a:r>
              <a:rPr lang="en-US" dirty="0"/>
              <a:t>=int32)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(Not 8)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Nodes: operators, variables, and constants </a:t>
            </a:r>
          </a:p>
          <a:p>
            <a:pPr marL="0" indent="0">
              <a:buNone/>
            </a:pPr>
            <a:r>
              <a:rPr lang="en-US" dirty="0"/>
              <a:t>Edges: tensors </a:t>
            </a:r>
            <a:r>
              <a:rPr lang="en-US" dirty="0" err="1"/>
              <a:t>Tensors</a:t>
            </a:r>
            <a:r>
              <a:rPr lang="en-US" dirty="0"/>
              <a:t> are data. </a:t>
            </a:r>
          </a:p>
          <a:p>
            <a:pPr marL="0" indent="0">
              <a:buNone/>
            </a:pPr>
            <a:r>
              <a:rPr lang="en-US" dirty="0"/>
              <a:t>Data Flow -&gt; Tensor Flow!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14F2C-F31D-4674-962A-7C8683B40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59" y="423380"/>
            <a:ext cx="11400381" cy="324465"/>
          </a:xfrm>
        </p:spPr>
        <p:txBody>
          <a:bodyPr/>
          <a:lstStyle/>
          <a:p>
            <a:r>
              <a:rPr lang="en-US" dirty="0"/>
              <a:t>Data Flow Graphs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3A6C16-2387-4505-902D-DE4A06D73E0D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5612765" y="653425"/>
            <a:ext cx="4848225" cy="2714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2EBBD9-9DC5-4C3C-AF48-D1F3DA292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606" y="3713065"/>
            <a:ext cx="4848225" cy="272652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EA5B70-8D60-4127-8893-A76028AFF09A}"/>
              </a:ext>
            </a:extLst>
          </p:cNvPr>
          <p:cNvCxnSpPr>
            <a:cxnSpLocks/>
          </p:cNvCxnSpPr>
          <p:nvPr/>
        </p:nvCxnSpPr>
        <p:spPr>
          <a:xfrm flipH="1">
            <a:off x="8036877" y="2878056"/>
            <a:ext cx="3811" cy="1343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F21F43-F8FA-48DE-A21C-BC63576CBD2C}"/>
              </a:ext>
            </a:extLst>
          </p:cNvPr>
          <p:cNvSpPr txBox="1"/>
          <p:nvPr/>
        </p:nvSpPr>
        <p:spPr>
          <a:xfrm>
            <a:off x="8172451" y="3341317"/>
            <a:ext cx="15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Interpreted as </a:t>
            </a:r>
          </a:p>
        </p:txBody>
      </p:sp>
    </p:spTree>
    <p:extLst>
      <p:ext uri="{BB962C8B-B14F-4D97-AF65-F5344CB8AC3E}">
        <p14:creationId xmlns:p14="http://schemas.microsoft.com/office/powerpoint/2010/main" val="3962382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DEC4CE-90D8-49B9-9D01-8034D10CE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Graphs : How to get the value of a?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1E08F1C-DBD2-4E15-923F-8D6A7DCCB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session</a:t>
            </a:r>
          </a:p>
          <a:p>
            <a:r>
              <a:rPr lang="en-US" dirty="0"/>
              <a:t>Assign it to variable </a:t>
            </a:r>
            <a:r>
              <a:rPr lang="en-US" b="1" dirty="0" err="1"/>
              <a:t>sess</a:t>
            </a:r>
            <a:r>
              <a:rPr lang="en-US" dirty="0"/>
              <a:t> so we can call it later </a:t>
            </a:r>
          </a:p>
          <a:p>
            <a:r>
              <a:rPr lang="en-US" dirty="0"/>
              <a:t>Within the session, evaluate the graph to fetch the value of 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37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C6EA3-9C12-4046-98CD-E0960BF1D52B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import </a:t>
            </a:r>
            <a:r>
              <a:rPr lang="en-US" b="1" dirty="0" err="1"/>
              <a:t>tensorflow</a:t>
            </a:r>
            <a:r>
              <a:rPr lang="en-US" b="1" dirty="0"/>
              <a:t> as </a:t>
            </a:r>
            <a:r>
              <a:rPr lang="en-US" b="1" dirty="0" err="1"/>
              <a:t>tf</a:t>
            </a: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b="1" dirty="0"/>
              <a:t>a = </a:t>
            </a:r>
            <a:r>
              <a:rPr lang="en-US" b="1" dirty="0" err="1"/>
              <a:t>tf.add</a:t>
            </a:r>
            <a:r>
              <a:rPr lang="en-US" b="1" dirty="0"/>
              <a:t>(3, 5)</a:t>
            </a:r>
          </a:p>
          <a:p>
            <a:pPr marL="0" indent="0">
              <a:buNone/>
            </a:pPr>
            <a:r>
              <a:rPr lang="en-US" b="1" dirty="0" err="1"/>
              <a:t>sess</a:t>
            </a:r>
            <a:r>
              <a:rPr lang="en-US" b="1" dirty="0"/>
              <a:t> = </a:t>
            </a:r>
            <a:r>
              <a:rPr lang="en-US" b="1" dirty="0" err="1"/>
              <a:t>tf.Session</a:t>
            </a:r>
            <a:r>
              <a:rPr lang="en-US" b="1" dirty="0"/>
              <a:t>() </a:t>
            </a:r>
          </a:p>
          <a:p>
            <a:pPr marL="0" indent="0">
              <a:buNone/>
            </a:pPr>
            <a:r>
              <a:rPr lang="en-US" b="1" dirty="0"/>
              <a:t>print </a:t>
            </a:r>
            <a:r>
              <a:rPr lang="en-US" b="1" dirty="0" err="1"/>
              <a:t>sess.run</a:t>
            </a:r>
            <a:r>
              <a:rPr lang="en-US" b="1" dirty="0"/>
              <a:t>(a) </a:t>
            </a:r>
          </a:p>
          <a:p>
            <a:pPr marL="0" indent="0">
              <a:buNone/>
            </a:pPr>
            <a:r>
              <a:rPr lang="en-US" b="1" dirty="0" err="1"/>
              <a:t>sess.close</a:t>
            </a:r>
            <a:r>
              <a:rPr lang="en-US" b="1" dirty="0"/>
              <a:t>()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7DEC4CE-90D8-49B9-9D01-8034D10CE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Graphs : How to get the value of a?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1E08F1C-DBD2-4E15-923F-8D6A7DCCBEA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The session will look at the graph, and think:  How can I get the value of a? </a:t>
            </a:r>
          </a:p>
          <a:p>
            <a:r>
              <a:rPr lang="en-US" dirty="0"/>
              <a:t>then it computes all the nodes that leads to a.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8B3B5D-CE1F-4C14-A31E-7A8E0594F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649" y="3240468"/>
            <a:ext cx="2969009" cy="146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82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3306A9-0406-4209-B9B1-7880F2A24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tf.Session</a:t>
            </a:r>
            <a:r>
              <a:rPr lang="en-US" dirty="0"/>
              <a:t>()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2978CD-E814-4DF4-AAFF-3010602CC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Session object encapsulates the environment in which Operation objects are executed, and Tensor objects are evaluated.</a:t>
            </a:r>
          </a:p>
          <a:p>
            <a:endParaRPr lang="en-US" dirty="0"/>
          </a:p>
          <a:p>
            <a:r>
              <a:rPr lang="en-US" dirty="0"/>
              <a:t>In a </a:t>
            </a:r>
            <a:r>
              <a:rPr lang="en-US" dirty="0" err="1"/>
              <a:t>sinlge</a:t>
            </a:r>
            <a:r>
              <a:rPr lang="en-US" dirty="0"/>
              <a:t>-process TF, multiple sessions don’t share any state </a:t>
            </a:r>
          </a:p>
          <a:p>
            <a:r>
              <a:rPr lang="en-US" dirty="0"/>
              <a:t>Session would’ve it own copy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6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99B37-71E2-4070-BAF2-335D8BDE7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Program - Summary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413AE-4484-4A7A-B1B3-A9CE72688FB3}"/>
              </a:ext>
            </a:extLst>
          </p:cNvPr>
          <p:cNvSpPr txBox="1"/>
          <p:nvPr/>
        </p:nvSpPr>
        <p:spPr>
          <a:xfrm>
            <a:off x="4204935" y="1896444"/>
            <a:ext cx="3603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Tensorflow</a:t>
            </a:r>
            <a:r>
              <a:rPr lang="en-US" sz="3200" dirty="0"/>
              <a:t> Program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17A92-5CB7-4157-8D7E-74B94ED1A48B}"/>
              </a:ext>
            </a:extLst>
          </p:cNvPr>
          <p:cNvSpPr txBox="1"/>
          <p:nvPr/>
        </p:nvSpPr>
        <p:spPr>
          <a:xfrm>
            <a:off x="2230481" y="3808021"/>
            <a:ext cx="38178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Construction Phase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import </a:t>
            </a:r>
            <a:r>
              <a:rPr lang="en-US" sz="2800" dirty="0" err="1">
                <a:solidFill>
                  <a:srgbClr val="FF0000"/>
                </a:solidFill>
              </a:rPr>
              <a:t>tensorflow</a:t>
            </a:r>
            <a:r>
              <a:rPr lang="en-US" sz="2800" dirty="0">
                <a:solidFill>
                  <a:srgbClr val="FF0000"/>
                </a:solidFill>
              </a:rPr>
              <a:t> as </a:t>
            </a:r>
            <a:r>
              <a:rPr lang="en-US" sz="2800" dirty="0" err="1">
                <a:solidFill>
                  <a:srgbClr val="FF0000"/>
                </a:solidFill>
              </a:rPr>
              <a:t>tf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</a:p>
          <a:p>
            <a:r>
              <a:rPr lang="en-US" sz="2800" dirty="0">
                <a:solidFill>
                  <a:srgbClr val="FF0000"/>
                </a:solidFill>
              </a:rPr>
              <a:t>a = </a:t>
            </a:r>
            <a:r>
              <a:rPr lang="en-US" sz="2800" dirty="0" err="1">
                <a:solidFill>
                  <a:srgbClr val="FF0000"/>
                </a:solidFill>
              </a:rPr>
              <a:t>tf.add</a:t>
            </a:r>
            <a:r>
              <a:rPr lang="en-US" sz="2800" dirty="0">
                <a:solidFill>
                  <a:srgbClr val="FF0000"/>
                </a:solidFill>
              </a:rPr>
              <a:t>(3, 5)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012EC-6D14-4C8B-B134-3D020DB8A133}"/>
              </a:ext>
            </a:extLst>
          </p:cNvPr>
          <p:cNvSpPr txBox="1"/>
          <p:nvPr/>
        </p:nvSpPr>
        <p:spPr>
          <a:xfrm>
            <a:off x="6366061" y="3808021"/>
            <a:ext cx="34428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Execution phase</a:t>
            </a:r>
          </a:p>
          <a:p>
            <a:pPr algn="ctr"/>
            <a:r>
              <a:rPr lang="en-US" sz="3200" dirty="0" err="1">
                <a:solidFill>
                  <a:srgbClr val="FF0000"/>
                </a:solidFill>
              </a:rPr>
              <a:t>sess</a:t>
            </a:r>
            <a:r>
              <a:rPr lang="en-US" sz="3200" dirty="0">
                <a:solidFill>
                  <a:srgbClr val="FF0000"/>
                </a:solidFill>
              </a:rPr>
              <a:t> = </a:t>
            </a:r>
            <a:r>
              <a:rPr lang="en-US" sz="3200" dirty="0" err="1">
                <a:solidFill>
                  <a:srgbClr val="FF0000"/>
                </a:solidFill>
              </a:rPr>
              <a:t>tf.Session</a:t>
            </a:r>
            <a:r>
              <a:rPr lang="en-US" sz="3200" dirty="0">
                <a:solidFill>
                  <a:srgbClr val="FF0000"/>
                </a:solidFill>
              </a:rPr>
              <a:t>() 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print </a:t>
            </a:r>
            <a:r>
              <a:rPr lang="en-US" sz="3200" dirty="0" err="1">
                <a:solidFill>
                  <a:srgbClr val="FF0000"/>
                </a:solidFill>
              </a:rPr>
              <a:t>sess.run</a:t>
            </a:r>
            <a:r>
              <a:rPr lang="en-US" sz="3200" dirty="0">
                <a:solidFill>
                  <a:srgbClr val="FF0000"/>
                </a:solidFill>
              </a:rPr>
              <a:t>(a) </a:t>
            </a:r>
          </a:p>
          <a:p>
            <a:pPr algn="ctr"/>
            <a:r>
              <a:rPr lang="en-US" sz="3200" dirty="0" err="1">
                <a:solidFill>
                  <a:srgbClr val="FF0000"/>
                </a:solidFill>
              </a:rPr>
              <a:t>sess.close</a:t>
            </a:r>
            <a:r>
              <a:rPr lang="en-US" sz="3200" dirty="0">
                <a:solidFill>
                  <a:srgbClr val="FF0000"/>
                </a:solidFill>
              </a:rPr>
              <a:t>()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F8BEB3-C191-4782-AE8C-F8E2D7482631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4139423" y="2481219"/>
            <a:ext cx="1867388" cy="1326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662829-AB4A-4705-950F-A62DB976902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6006811" y="2481219"/>
            <a:ext cx="2080678" cy="1326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240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BAFA12-E268-49A5-AD5E-6018079A7A02}"/>
              </a:ext>
            </a:extLst>
          </p:cNvPr>
          <p:cNvSpPr/>
          <p:nvPr/>
        </p:nvSpPr>
        <p:spPr>
          <a:xfrm>
            <a:off x="723900" y="594360"/>
            <a:ext cx="868680" cy="792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1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D9FED-B97E-4F61-A9AD-8099F817B88F}"/>
              </a:ext>
            </a:extLst>
          </p:cNvPr>
          <p:cNvSpPr/>
          <p:nvPr/>
        </p:nvSpPr>
        <p:spPr>
          <a:xfrm>
            <a:off x="1950720" y="594360"/>
            <a:ext cx="9083040" cy="792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/>
              <a:t>Introduction to </a:t>
            </a:r>
            <a:r>
              <a:rPr lang="en-US" sz="2400" dirty="0" err="1"/>
              <a:t>Tensorflow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147C96-67F5-4696-B934-039A8CBEBBDB}"/>
              </a:ext>
            </a:extLst>
          </p:cNvPr>
          <p:cNvSpPr/>
          <p:nvPr/>
        </p:nvSpPr>
        <p:spPr>
          <a:xfrm>
            <a:off x="723900" y="1615440"/>
            <a:ext cx="868680" cy="792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2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30D1C8-19D2-434B-8E55-782DD08A3839}"/>
              </a:ext>
            </a:extLst>
          </p:cNvPr>
          <p:cNvSpPr/>
          <p:nvPr/>
        </p:nvSpPr>
        <p:spPr>
          <a:xfrm>
            <a:off x="1950720" y="1615440"/>
            <a:ext cx="9083040" cy="792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err="1"/>
              <a:t>Tensorflow</a:t>
            </a:r>
            <a:r>
              <a:rPr lang="en-US" sz="2400" dirty="0"/>
              <a:t> Program and Coding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587EE9-0155-407A-A99B-68771730B310}"/>
              </a:ext>
            </a:extLst>
          </p:cNvPr>
          <p:cNvSpPr/>
          <p:nvPr/>
        </p:nvSpPr>
        <p:spPr>
          <a:xfrm>
            <a:off x="723900" y="2636520"/>
            <a:ext cx="868680" cy="792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3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FE1E79-1F5D-42F6-AF4C-4F3D77FDC1CD}"/>
              </a:ext>
            </a:extLst>
          </p:cNvPr>
          <p:cNvSpPr/>
          <p:nvPr/>
        </p:nvSpPr>
        <p:spPr>
          <a:xfrm>
            <a:off x="1950720" y="2636520"/>
            <a:ext cx="9083040" cy="792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/>
              <a:t>Coding Neural Network in </a:t>
            </a:r>
            <a:r>
              <a:rPr lang="en-US" sz="2400" dirty="0" err="1"/>
              <a:t>Tensorflow</a:t>
            </a:r>
            <a:r>
              <a:rPr lang="en-US" sz="2400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3F2056-E7E7-4D78-8068-AEE19E242686}"/>
              </a:ext>
            </a:extLst>
          </p:cNvPr>
          <p:cNvSpPr/>
          <p:nvPr/>
        </p:nvSpPr>
        <p:spPr>
          <a:xfrm>
            <a:off x="723900" y="3657601"/>
            <a:ext cx="868680" cy="792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4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210CBF-485B-4B33-9549-8D5C5E9B424D}"/>
              </a:ext>
            </a:extLst>
          </p:cNvPr>
          <p:cNvSpPr/>
          <p:nvPr/>
        </p:nvSpPr>
        <p:spPr>
          <a:xfrm>
            <a:off x="1950720" y="3657601"/>
            <a:ext cx="9083040" cy="792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err="1"/>
              <a:t>Keras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86227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09A5DA-48B3-4CDA-A914-48AFB1D365F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x = 2 </a:t>
            </a:r>
          </a:p>
          <a:p>
            <a:pPr marL="0" indent="0">
              <a:buNone/>
            </a:pPr>
            <a:r>
              <a:rPr lang="en-US" b="1" dirty="0"/>
              <a:t>y = 3 </a:t>
            </a:r>
          </a:p>
          <a:p>
            <a:pPr marL="0" indent="0">
              <a:buNone/>
            </a:pPr>
            <a:r>
              <a:rPr lang="en-US" b="1" dirty="0"/>
              <a:t>op1 = </a:t>
            </a:r>
            <a:r>
              <a:rPr lang="en-US" b="1" dirty="0" err="1"/>
              <a:t>tf.add</a:t>
            </a:r>
            <a:r>
              <a:rPr lang="en-US" b="1" dirty="0"/>
              <a:t>(x, y) </a:t>
            </a:r>
          </a:p>
          <a:p>
            <a:pPr marL="0" indent="0">
              <a:buNone/>
            </a:pPr>
            <a:r>
              <a:rPr lang="en-US" b="1" dirty="0"/>
              <a:t>op2 = </a:t>
            </a:r>
            <a:r>
              <a:rPr lang="en-US" b="1" dirty="0" err="1"/>
              <a:t>tf.mul</a:t>
            </a:r>
            <a:r>
              <a:rPr lang="en-US" b="1" dirty="0"/>
              <a:t>(x, y) </a:t>
            </a:r>
          </a:p>
          <a:p>
            <a:pPr marL="0" indent="0">
              <a:buNone/>
            </a:pPr>
            <a:r>
              <a:rPr lang="en-US" b="1" dirty="0"/>
              <a:t>op3 = </a:t>
            </a:r>
            <a:r>
              <a:rPr lang="en-US" b="1" dirty="0" err="1"/>
              <a:t>tf.pow</a:t>
            </a:r>
            <a:r>
              <a:rPr lang="en-US" b="1" dirty="0"/>
              <a:t>(op2, op1) </a:t>
            </a:r>
          </a:p>
          <a:p>
            <a:pPr marL="0" indent="0">
              <a:buNone/>
            </a:pPr>
            <a:r>
              <a:rPr lang="en-US" b="1" dirty="0"/>
              <a:t>with </a:t>
            </a:r>
            <a:r>
              <a:rPr lang="en-US" b="1" dirty="0" err="1"/>
              <a:t>tf.Session</a:t>
            </a:r>
            <a:r>
              <a:rPr lang="en-US" b="1" dirty="0"/>
              <a:t>() as </a:t>
            </a:r>
            <a:r>
              <a:rPr lang="en-US" b="1" dirty="0" err="1"/>
              <a:t>sess</a:t>
            </a:r>
            <a:r>
              <a:rPr lang="en-US" b="1" dirty="0"/>
              <a:t>: </a:t>
            </a:r>
          </a:p>
          <a:p>
            <a:pPr marL="0" indent="0">
              <a:buNone/>
            </a:pPr>
            <a:r>
              <a:rPr lang="en-US" b="1" dirty="0"/>
              <a:t>	op3 = </a:t>
            </a:r>
            <a:r>
              <a:rPr lang="en-US" b="1" dirty="0" err="1"/>
              <a:t>sess.run</a:t>
            </a:r>
            <a:r>
              <a:rPr lang="en-US" b="1" dirty="0"/>
              <a:t>(op3)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39E8B1-B374-455D-86F6-392A51DA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Graphs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E94441-8C11-45B6-86F1-A03F81D48E3B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5307083" y="2014605"/>
            <a:ext cx="5730737" cy="28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27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EA4D02-7B1C-4BE6-888A-E868F335FF2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Possible to break graphs into several chunks and run them parallelly across multiple CPUs, GPUs, or devices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9FEED7-2207-44F2-93C1-3884A2A54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Computation in TF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E6D81C-F532-4BE0-8110-A3642BCC662C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4259090" y="1773238"/>
            <a:ext cx="7524750" cy="29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02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A66-5F1D-416C-A038-B8166A36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0009"/>
                </a:solidFill>
              </a:rPr>
              <a:t>Coding Time 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60AA1-2C61-475D-9B8D-1BA92F8DA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DC0009"/>
                </a:solidFill>
              </a:rPr>
              <a:t>C:\Users\... &gt; </a:t>
            </a:r>
            <a:r>
              <a:rPr lang="en-US" dirty="0" err="1">
                <a:solidFill>
                  <a:srgbClr val="DC0009"/>
                </a:solidFill>
              </a:rPr>
              <a:t>jupyter</a:t>
            </a:r>
            <a:r>
              <a:rPr lang="en-US" dirty="0">
                <a:solidFill>
                  <a:srgbClr val="DC0009"/>
                </a:solidFill>
              </a:rPr>
              <a:t> notebook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6146" name="Picture 2" descr="Image result for cat coding gif">
            <a:extLst>
              <a:ext uri="{FF2B5EF4-FFF2-40B4-BE49-F238E27FC236}">
                <a16:creationId xmlns:a16="http://schemas.microsoft.com/office/drawing/2014/main" id="{25988919-62BA-4D1B-AE65-EBF127094D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247871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806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BC5CE-04FD-4AA5-BBBF-B8156B62F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tensorflow</a:t>
            </a:r>
            <a:r>
              <a:rPr lang="en-US" dirty="0"/>
              <a:t> program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7E3C2A-0125-415A-A0A1-7B76B4D36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7853" y="1785940"/>
            <a:ext cx="4072481" cy="43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54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38787-4775-44C3-84BE-F66A0CE8F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Tensorboard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18CAF2-B069-42E4-87C6-4E6B893F3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118" y="1785940"/>
            <a:ext cx="9217951" cy="43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44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F80B-D760-42EF-8745-C5A0D082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tensorboard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952CDE-D06C-4C3D-A0F3-99C3C1CAE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906" y="2234034"/>
            <a:ext cx="9876376" cy="34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97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946B9-C60C-4ABF-B8A8-6A1343AD6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363200-39AA-4442-80F9-7F1CCC0B40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96CDE8C0-42DC-4B42-A0B9-A192F99F5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26"/>
            <a:ext cx="12192000" cy="6860826"/>
          </a:xfrm>
        </p:spPr>
      </p:pic>
    </p:spTree>
    <p:extLst>
      <p:ext uri="{BB962C8B-B14F-4D97-AF65-F5344CB8AC3E}">
        <p14:creationId xmlns:p14="http://schemas.microsoft.com/office/powerpoint/2010/main" val="1052173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DF7F4-E769-4FFA-8124-1EC0E7B9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variable names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5CE14-5FFA-4080-9F43-BD9141718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5" y="3948991"/>
            <a:ext cx="4034151" cy="1413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7549E4-F17F-47A4-9ABC-943F05CD5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506" y="1788388"/>
            <a:ext cx="4600575" cy="1933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8B10E2-C112-47CD-B4B2-1B3279F0A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111" y="3721963"/>
            <a:ext cx="3612010" cy="164819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FD36C21-5A73-4673-A7D5-9D5827431F24}"/>
              </a:ext>
            </a:extLst>
          </p:cNvPr>
          <p:cNvSpPr/>
          <p:nvPr/>
        </p:nvSpPr>
        <p:spPr>
          <a:xfrm>
            <a:off x="4749553" y="4234093"/>
            <a:ext cx="3322943" cy="84337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871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0D0A50-8903-44D8-91B5-1AC8E6FC2B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Learn to use </a:t>
            </a:r>
            <a:r>
              <a:rPr lang="en-US" b="1" dirty="0" err="1"/>
              <a:t>TensorBoard</a:t>
            </a:r>
            <a:r>
              <a:rPr lang="en-US" b="1" dirty="0"/>
              <a:t> well and often. </a:t>
            </a:r>
            <a:br>
              <a:rPr lang="en-US" b="1" dirty="0"/>
            </a:br>
            <a:r>
              <a:rPr lang="en-US" b="1" dirty="0"/>
              <a:t>It will help a lot when you build complicated models.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667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631EC5-B445-490A-A789-591C1383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dirty="0" err="1"/>
              <a:t>Tensorflow</a:t>
            </a:r>
            <a:r>
              <a:rPr lang="en-US" dirty="0"/>
              <a:t> Operations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BD852F-B930-45A6-A14C-BC9F0440D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2255275"/>
            <a:ext cx="11399838" cy="341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2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BAFA12-E268-49A5-AD5E-6018079A7A02}"/>
              </a:ext>
            </a:extLst>
          </p:cNvPr>
          <p:cNvSpPr/>
          <p:nvPr/>
        </p:nvSpPr>
        <p:spPr>
          <a:xfrm>
            <a:off x="723900" y="594360"/>
            <a:ext cx="868680" cy="792480"/>
          </a:xfrm>
          <a:prstGeom prst="rect">
            <a:avLst/>
          </a:prstGeom>
          <a:solidFill>
            <a:srgbClr val="DB00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1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D9FED-B97E-4F61-A9AD-8099F817B88F}"/>
              </a:ext>
            </a:extLst>
          </p:cNvPr>
          <p:cNvSpPr/>
          <p:nvPr/>
        </p:nvSpPr>
        <p:spPr>
          <a:xfrm>
            <a:off x="1950720" y="594360"/>
            <a:ext cx="9083040" cy="792480"/>
          </a:xfrm>
          <a:prstGeom prst="rect">
            <a:avLst/>
          </a:prstGeom>
          <a:solidFill>
            <a:srgbClr val="DB00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/>
              <a:t>Introduction to </a:t>
            </a:r>
            <a:r>
              <a:rPr lang="en-US" sz="2400" dirty="0" err="1"/>
              <a:t>Tensorflow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147C96-67F5-4696-B934-039A8CBEBBDB}"/>
              </a:ext>
            </a:extLst>
          </p:cNvPr>
          <p:cNvSpPr/>
          <p:nvPr/>
        </p:nvSpPr>
        <p:spPr>
          <a:xfrm>
            <a:off x="723900" y="1615440"/>
            <a:ext cx="868680" cy="792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2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30D1C8-19D2-434B-8E55-782DD08A3839}"/>
              </a:ext>
            </a:extLst>
          </p:cNvPr>
          <p:cNvSpPr/>
          <p:nvPr/>
        </p:nvSpPr>
        <p:spPr>
          <a:xfrm>
            <a:off x="1950720" y="1615440"/>
            <a:ext cx="9083040" cy="792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err="1"/>
              <a:t>Tensorflow</a:t>
            </a:r>
            <a:r>
              <a:rPr lang="en-US" sz="2400" dirty="0"/>
              <a:t> Program and Coding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587EE9-0155-407A-A99B-68771730B310}"/>
              </a:ext>
            </a:extLst>
          </p:cNvPr>
          <p:cNvSpPr/>
          <p:nvPr/>
        </p:nvSpPr>
        <p:spPr>
          <a:xfrm>
            <a:off x="723900" y="2636520"/>
            <a:ext cx="868680" cy="792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3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FE1E79-1F5D-42F6-AF4C-4F3D77FDC1CD}"/>
              </a:ext>
            </a:extLst>
          </p:cNvPr>
          <p:cNvSpPr/>
          <p:nvPr/>
        </p:nvSpPr>
        <p:spPr>
          <a:xfrm>
            <a:off x="1950720" y="2636520"/>
            <a:ext cx="9083040" cy="792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/>
              <a:t>Coding Neural Network in </a:t>
            </a:r>
            <a:r>
              <a:rPr lang="en-US" sz="2400" dirty="0" err="1"/>
              <a:t>Tensorflow</a:t>
            </a:r>
            <a:r>
              <a:rPr lang="en-US" sz="2400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3F2056-E7E7-4D78-8068-AEE19E242686}"/>
              </a:ext>
            </a:extLst>
          </p:cNvPr>
          <p:cNvSpPr/>
          <p:nvPr/>
        </p:nvSpPr>
        <p:spPr>
          <a:xfrm>
            <a:off x="723900" y="3657601"/>
            <a:ext cx="868680" cy="792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4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210CBF-485B-4B33-9549-8D5C5E9B424D}"/>
              </a:ext>
            </a:extLst>
          </p:cNvPr>
          <p:cNvSpPr/>
          <p:nvPr/>
        </p:nvSpPr>
        <p:spPr>
          <a:xfrm>
            <a:off x="1950720" y="3657601"/>
            <a:ext cx="9083040" cy="792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err="1"/>
              <a:t>Keras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67786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C1894-A058-4C0E-96B5-53AF0E29A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dirty="0" err="1"/>
              <a:t>Tensorflow</a:t>
            </a:r>
            <a:r>
              <a:rPr lang="en-US" dirty="0"/>
              <a:t> Datatypes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852E4F-9368-4231-8848-FFD11B91C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9667" y="1143546"/>
            <a:ext cx="5852666" cy="501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73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A66-5F1D-416C-A038-B8166A36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C0009"/>
                </a:solidFill>
              </a:rPr>
              <a:t>Coding Time 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60AA1-2C61-475D-9B8D-1BA92F8DA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7" y="1564898"/>
            <a:ext cx="11400555" cy="442918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Write a TF program to find cost of item after discount and visualize using </a:t>
            </a:r>
            <a:r>
              <a:rPr lang="en-US" dirty="0" err="1">
                <a:solidFill>
                  <a:srgbClr val="FF0000"/>
                </a:solidFill>
              </a:rPr>
              <a:t>tensorboard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Hint: </a:t>
            </a:r>
            <a:r>
              <a:rPr lang="en-US" dirty="0" err="1">
                <a:solidFill>
                  <a:srgbClr val="FF0000"/>
                </a:solidFill>
              </a:rPr>
              <a:t>Final_price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Current_price</a:t>
            </a:r>
            <a:r>
              <a:rPr lang="en-US" dirty="0">
                <a:solidFill>
                  <a:srgbClr val="FF0000"/>
                </a:solidFill>
              </a:rPr>
              <a:t> – (</a:t>
            </a:r>
            <a:r>
              <a:rPr lang="en-US" dirty="0" err="1">
                <a:solidFill>
                  <a:srgbClr val="FF0000"/>
                </a:solidFill>
              </a:rPr>
              <a:t>Current_price</a:t>
            </a:r>
            <a:r>
              <a:rPr lang="en-US" dirty="0">
                <a:solidFill>
                  <a:srgbClr val="FF0000"/>
                </a:solidFill>
              </a:rPr>
              <a:t> * Discount)/100</a:t>
            </a:r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146" name="Picture 2" descr="Image result for cat coding gif">
            <a:extLst>
              <a:ext uri="{FF2B5EF4-FFF2-40B4-BE49-F238E27FC236}">
                <a16:creationId xmlns:a16="http://schemas.microsoft.com/office/drawing/2014/main" id="{25988919-62BA-4D1B-AE65-EBF127094D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247871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88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BAFA12-E268-49A5-AD5E-6018079A7A02}"/>
              </a:ext>
            </a:extLst>
          </p:cNvPr>
          <p:cNvSpPr/>
          <p:nvPr/>
        </p:nvSpPr>
        <p:spPr>
          <a:xfrm>
            <a:off x="723900" y="594360"/>
            <a:ext cx="868680" cy="792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1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D9FED-B97E-4F61-A9AD-8099F817B88F}"/>
              </a:ext>
            </a:extLst>
          </p:cNvPr>
          <p:cNvSpPr/>
          <p:nvPr/>
        </p:nvSpPr>
        <p:spPr>
          <a:xfrm>
            <a:off x="1950720" y="594360"/>
            <a:ext cx="9083040" cy="792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/>
              <a:t>Introduction to </a:t>
            </a:r>
            <a:r>
              <a:rPr lang="en-US" sz="2400" dirty="0" err="1"/>
              <a:t>Tensorflow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147C96-67F5-4696-B934-039A8CBEBBDB}"/>
              </a:ext>
            </a:extLst>
          </p:cNvPr>
          <p:cNvSpPr/>
          <p:nvPr/>
        </p:nvSpPr>
        <p:spPr>
          <a:xfrm>
            <a:off x="723900" y="1615440"/>
            <a:ext cx="868680" cy="792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2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30D1C8-19D2-434B-8E55-782DD08A3839}"/>
              </a:ext>
            </a:extLst>
          </p:cNvPr>
          <p:cNvSpPr/>
          <p:nvPr/>
        </p:nvSpPr>
        <p:spPr>
          <a:xfrm>
            <a:off x="1950720" y="1615440"/>
            <a:ext cx="9083040" cy="792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err="1"/>
              <a:t>Tensorflow</a:t>
            </a:r>
            <a:r>
              <a:rPr lang="en-US" sz="2400" dirty="0"/>
              <a:t> Program and Coding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587EE9-0155-407A-A99B-68771730B310}"/>
              </a:ext>
            </a:extLst>
          </p:cNvPr>
          <p:cNvSpPr/>
          <p:nvPr/>
        </p:nvSpPr>
        <p:spPr>
          <a:xfrm>
            <a:off x="723900" y="2636520"/>
            <a:ext cx="868680" cy="792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3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FE1E79-1F5D-42F6-AF4C-4F3D77FDC1CD}"/>
              </a:ext>
            </a:extLst>
          </p:cNvPr>
          <p:cNvSpPr/>
          <p:nvPr/>
        </p:nvSpPr>
        <p:spPr>
          <a:xfrm>
            <a:off x="1950720" y="2636520"/>
            <a:ext cx="9083040" cy="792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/>
              <a:t>Neural Networks for Handwritten Digits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3F2056-E7E7-4D78-8068-AEE19E242686}"/>
              </a:ext>
            </a:extLst>
          </p:cNvPr>
          <p:cNvSpPr/>
          <p:nvPr/>
        </p:nvSpPr>
        <p:spPr>
          <a:xfrm>
            <a:off x="723900" y="3657601"/>
            <a:ext cx="868680" cy="792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4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210CBF-485B-4B33-9549-8D5C5E9B424D}"/>
              </a:ext>
            </a:extLst>
          </p:cNvPr>
          <p:cNvSpPr/>
          <p:nvPr/>
        </p:nvSpPr>
        <p:spPr>
          <a:xfrm>
            <a:off x="1950720" y="3657601"/>
            <a:ext cx="9083040" cy="792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/>
              <a:t>Coding Neural Network in </a:t>
            </a:r>
            <a:r>
              <a:rPr lang="en-US" sz="2400" dirty="0" err="1"/>
              <a:t>Tensorflow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7195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E252B9-76AA-465F-97DB-73E7CC4E323E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is an open source neural network library written in Python. </a:t>
            </a:r>
          </a:p>
          <a:p>
            <a:r>
              <a:rPr lang="en-US" dirty="0"/>
              <a:t>It is capable of running on top of TensorFlow.</a:t>
            </a:r>
          </a:p>
          <a:p>
            <a:r>
              <a:rPr lang="en-US" dirty="0"/>
              <a:t> Designed to enable fast experimentation with deep neural networks, it focuses on being user-friendly, modular, and extensible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39F1AE-F3C9-4FB4-8456-D70B0ADE6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Keras</a:t>
            </a:r>
            <a:r>
              <a:rPr lang="en-US" dirty="0"/>
              <a:t> 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FCE02E-4A68-4606-9C16-745098153289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5942695" y="1237405"/>
            <a:ext cx="4767485" cy="19143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E145D2-1AFA-4560-AEE4-F70DB2D08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587" y="3706286"/>
            <a:ext cx="36957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27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6F89E4-0468-4C26-943F-50159C934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API Styles for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5D5337-7C04-466B-AA66-959C5FC43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Sequential Model</a:t>
            </a:r>
          </a:p>
          <a:p>
            <a:pPr lvl="1"/>
            <a:r>
              <a:rPr lang="en-US" dirty="0"/>
              <a:t>Dead simple</a:t>
            </a:r>
          </a:p>
          <a:p>
            <a:pPr lvl="1"/>
            <a:r>
              <a:rPr lang="en-US" dirty="0"/>
              <a:t>Only for single-input, single-output, sequential layer stacks</a:t>
            </a:r>
          </a:p>
          <a:p>
            <a:pPr lvl="1"/>
            <a:r>
              <a:rPr lang="en-US" dirty="0"/>
              <a:t>Good for 70+% of use cases</a:t>
            </a:r>
          </a:p>
          <a:p>
            <a:r>
              <a:rPr lang="en-US" b="1" dirty="0"/>
              <a:t>The functional API</a:t>
            </a:r>
          </a:p>
          <a:p>
            <a:pPr lvl="1"/>
            <a:r>
              <a:rPr lang="en-US" dirty="0"/>
              <a:t>Like playing with Lego bricks</a:t>
            </a:r>
          </a:p>
          <a:p>
            <a:pPr lvl="1"/>
            <a:r>
              <a:rPr lang="en-US" dirty="0"/>
              <a:t>Multi-input, multi-output, arbitrary static graph topologies</a:t>
            </a:r>
          </a:p>
          <a:p>
            <a:pPr lvl="1"/>
            <a:r>
              <a:rPr lang="en-US" dirty="0"/>
              <a:t>Good for 95% of use cases</a:t>
            </a:r>
          </a:p>
          <a:p>
            <a:r>
              <a:rPr lang="en-US" b="1" dirty="0"/>
              <a:t>Model </a:t>
            </a:r>
            <a:r>
              <a:rPr lang="en-US" b="1" dirty="0" err="1"/>
              <a:t>subclassing</a:t>
            </a:r>
            <a:endParaRPr lang="en-US" b="1" dirty="0"/>
          </a:p>
          <a:p>
            <a:pPr lvl="1"/>
            <a:r>
              <a:rPr lang="en-US" dirty="0"/>
              <a:t>Maximum flexibility</a:t>
            </a:r>
          </a:p>
          <a:p>
            <a:pPr lvl="1"/>
            <a:r>
              <a:rPr lang="en-US" dirty="0"/>
              <a:t>Larger potential error surface</a:t>
            </a:r>
          </a:p>
        </p:txBody>
      </p:sp>
    </p:spTree>
    <p:extLst>
      <p:ext uri="{BB962C8B-B14F-4D97-AF65-F5344CB8AC3E}">
        <p14:creationId xmlns:p14="http://schemas.microsoft.com/office/powerpoint/2010/main" val="1181267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0DAF0-EE12-484A-B154-E89F0F70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Styles for </a:t>
            </a:r>
            <a:r>
              <a:rPr lang="en-US" dirty="0" err="1"/>
              <a:t>Keras</a:t>
            </a:r>
            <a:r>
              <a:rPr lang="en-US" dirty="0"/>
              <a:t> - </a:t>
            </a:r>
            <a:r>
              <a:rPr lang="en-US" b="1" dirty="0"/>
              <a:t>The Sequential Model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3B1349-92F3-4213-9B5C-0F381F3B4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4981" y="2024063"/>
            <a:ext cx="86582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27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0DAF0-EE12-484A-B154-E89F0F70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Styles for </a:t>
            </a:r>
            <a:r>
              <a:rPr lang="en-US" dirty="0" err="1"/>
              <a:t>Keras</a:t>
            </a:r>
            <a:r>
              <a:rPr lang="en-US" dirty="0"/>
              <a:t> - </a:t>
            </a:r>
            <a:r>
              <a:rPr lang="en-US" b="1" dirty="0"/>
              <a:t>The functional API</a:t>
            </a:r>
            <a:br>
              <a:rPr lang="en-US" b="1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0F6687-76D2-4ACB-A4D0-A656FAA9D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856" y="1952625"/>
            <a:ext cx="83724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91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0DAF0-EE12-484A-B154-E89F0F70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Styles for </a:t>
            </a:r>
            <a:r>
              <a:rPr lang="en-US" dirty="0" err="1"/>
              <a:t>Keras</a:t>
            </a:r>
            <a:r>
              <a:rPr lang="en-US" dirty="0"/>
              <a:t> - </a:t>
            </a:r>
            <a:r>
              <a:rPr lang="en-US" b="1" dirty="0"/>
              <a:t>Model </a:t>
            </a:r>
            <a:r>
              <a:rPr lang="en-US" b="1" dirty="0" err="1"/>
              <a:t>subclassing</a:t>
            </a:r>
            <a:br>
              <a:rPr lang="en-US" b="1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DADE85-B713-4AC4-9786-A266772C0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8869" y="1828800"/>
            <a:ext cx="74104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97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53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318556-8F62-4E4C-A9F2-35CD80AAC79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3458" y="1773238"/>
            <a:ext cx="5712542" cy="4403725"/>
          </a:xfrm>
        </p:spPr>
        <p:txBody>
          <a:bodyPr/>
          <a:lstStyle/>
          <a:p>
            <a:r>
              <a:rPr lang="en-US" dirty="0"/>
              <a:t>Open source software library for numerical computation using data flow graphs </a:t>
            </a:r>
          </a:p>
          <a:p>
            <a:r>
              <a:rPr lang="en-US" dirty="0"/>
              <a:t>Originally developed by Google Brain Team to conduct machine learning and deep neural networks research </a:t>
            </a:r>
          </a:p>
          <a:p>
            <a:r>
              <a:rPr lang="en-US" dirty="0"/>
              <a:t>General enough to be applicable in a wide variety of other domains as well TensorFlow provides an extensive suite of functions and classes that allow users to build various models from scratch.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3B7A0-08EB-42CA-928A-33E87013F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TensorFlow™? </a:t>
            </a:r>
          </a:p>
        </p:txBody>
      </p:sp>
      <p:pic>
        <p:nvPicPr>
          <p:cNvPr id="8" name="Picture 2" descr="TensorFlowLogo.svg">
            <a:extLst>
              <a:ext uri="{FF2B5EF4-FFF2-40B4-BE49-F238E27FC236}">
                <a16:creationId xmlns:a16="http://schemas.microsoft.com/office/drawing/2014/main" id="{ECBE6BCA-C116-46ED-A787-7CEFD8FD1B5B}"/>
              </a:ext>
            </a:extLst>
          </p:cNvPr>
          <p:cNvPicPr>
            <a:picLocks noGrp="1" noChangeAspect="1" noChangeArrowheads="1"/>
          </p:cNvPicPr>
          <p:nvPr>
            <p:ph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649" y="1227137"/>
            <a:ext cx="5286535" cy="440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843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B7A0-08EB-42CA-928A-33E87013F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TensorFlow™?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A098D1E-F13D-48C0-A86F-D2E4A08CC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462" y="1747838"/>
            <a:ext cx="8797263" cy="4429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639791-5ACC-464F-A0C3-53EE1D73B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462" y="1378062"/>
            <a:ext cx="8797262" cy="45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98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B7A0-08EB-42CA-928A-33E87013F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TensorFlow™?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00E264-9457-4E38-A51C-CF4ED211D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API </a:t>
            </a:r>
          </a:p>
          <a:p>
            <a:r>
              <a:rPr lang="en-US" dirty="0"/>
              <a:t>Portability: deploy computation to one or more CPUs or GPUs</a:t>
            </a:r>
          </a:p>
          <a:p>
            <a:r>
              <a:rPr lang="en-US" dirty="0"/>
              <a:t>Flexibility: from Android, iOS, Windows, Linux to server farms </a:t>
            </a:r>
          </a:p>
          <a:p>
            <a:r>
              <a:rPr lang="en-US" dirty="0"/>
              <a:t>Visualization (</a:t>
            </a:r>
            <a:r>
              <a:rPr lang="en-US" dirty="0" err="1"/>
              <a:t>TensorBoard</a:t>
            </a:r>
            <a:r>
              <a:rPr lang="en-US" dirty="0"/>
              <a:t>) </a:t>
            </a:r>
          </a:p>
          <a:p>
            <a:r>
              <a:rPr lang="en-US" dirty="0"/>
              <a:t>Checkpoints (for managing experiments) </a:t>
            </a:r>
          </a:p>
          <a:p>
            <a:r>
              <a:rPr lang="en-US" dirty="0"/>
              <a:t>Large community</a:t>
            </a:r>
          </a:p>
          <a:p>
            <a:r>
              <a:rPr lang="en-US" dirty="0"/>
              <a:t>Because Google 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78823-163A-49BC-B776-D16786BBD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companies using </a:t>
            </a:r>
            <a:r>
              <a:rPr lang="en-US" dirty="0" err="1"/>
              <a:t>tensorflow</a:t>
            </a: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262A42-7F68-4F43-9A0C-CE0FB9CA5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334" y="1747838"/>
            <a:ext cx="9955519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73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BAFA12-E268-49A5-AD5E-6018079A7A02}"/>
              </a:ext>
            </a:extLst>
          </p:cNvPr>
          <p:cNvSpPr/>
          <p:nvPr/>
        </p:nvSpPr>
        <p:spPr>
          <a:xfrm>
            <a:off x="723900" y="594360"/>
            <a:ext cx="868680" cy="792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1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D9FED-B97E-4F61-A9AD-8099F817B88F}"/>
              </a:ext>
            </a:extLst>
          </p:cNvPr>
          <p:cNvSpPr/>
          <p:nvPr/>
        </p:nvSpPr>
        <p:spPr>
          <a:xfrm>
            <a:off x="1950720" y="594360"/>
            <a:ext cx="9083040" cy="792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/>
              <a:t>Introduction to </a:t>
            </a:r>
            <a:r>
              <a:rPr lang="en-US" sz="2400" dirty="0" err="1"/>
              <a:t>Tensorflow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147C96-67F5-4696-B934-039A8CBEBBDB}"/>
              </a:ext>
            </a:extLst>
          </p:cNvPr>
          <p:cNvSpPr/>
          <p:nvPr/>
        </p:nvSpPr>
        <p:spPr>
          <a:xfrm>
            <a:off x="723900" y="1623829"/>
            <a:ext cx="868680" cy="792480"/>
          </a:xfrm>
          <a:prstGeom prst="rect">
            <a:avLst/>
          </a:prstGeom>
          <a:solidFill>
            <a:srgbClr val="DB00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2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30D1C8-19D2-434B-8E55-782DD08A3839}"/>
              </a:ext>
            </a:extLst>
          </p:cNvPr>
          <p:cNvSpPr/>
          <p:nvPr/>
        </p:nvSpPr>
        <p:spPr>
          <a:xfrm>
            <a:off x="1950720" y="1615440"/>
            <a:ext cx="9083040" cy="792480"/>
          </a:xfrm>
          <a:prstGeom prst="rect">
            <a:avLst/>
          </a:prstGeom>
          <a:solidFill>
            <a:srgbClr val="DB00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err="1"/>
              <a:t>Tensorflow</a:t>
            </a:r>
            <a:r>
              <a:rPr lang="en-US" sz="2400" dirty="0"/>
              <a:t> Program and Coding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587EE9-0155-407A-A99B-68771730B310}"/>
              </a:ext>
            </a:extLst>
          </p:cNvPr>
          <p:cNvSpPr/>
          <p:nvPr/>
        </p:nvSpPr>
        <p:spPr>
          <a:xfrm>
            <a:off x="723900" y="2636520"/>
            <a:ext cx="868680" cy="792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3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FE1E79-1F5D-42F6-AF4C-4F3D77FDC1CD}"/>
              </a:ext>
            </a:extLst>
          </p:cNvPr>
          <p:cNvSpPr/>
          <p:nvPr/>
        </p:nvSpPr>
        <p:spPr>
          <a:xfrm>
            <a:off x="1950720" y="2636520"/>
            <a:ext cx="9083040" cy="792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/>
              <a:t>Coding Neural Network in </a:t>
            </a:r>
            <a:r>
              <a:rPr lang="en-US" sz="2400" dirty="0" err="1"/>
              <a:t>Tensorflow</a:t>
            </a:r>
            <a:r>
              <a:rPr lang="en-US" sz="2400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3F2056-E7E7-4D78-8068-AEE19E242686}"/>
              </a:ext>
            </a:extLst>
          </p:cNvPr>
          <p:cNvSpPr/>
          <p:nvPr/>
        </p:nvSpPr>
        <p:spPr>
          <a:xfrm>
            <a:off x="723900" y="3657601"/>
            <a:ext cx="868680" cy="792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4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210CBF-485B-4B33-9549-8D5C5E9B424D}"/>
              </a:ext>
            </a:extLst>
          </p:cNvPr>
          <p:cNvSpPr/>
          <p:nvPr/>
        </p:nvSpPr>
        <p:spPr>
          <a:xfrm>
            <a:off x="1950720" y="3657601"/>
            <a:ext cx="9083040" cy="792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err="1"/>
              <a:t>Keras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9818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99B37-71E2-4070-BAF2-335D8BDE7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Program 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413AE-4484-4A7A-B1B3-A9CE72688FB3}"/>
              </a:ext>
            </a:extLst>
          </p:cNvPr>
          <p:cNvSpPr txBox="1"/>
          <p:nvPr/>
        </p:nvSpPr>
        <p:spPr>
          <a:xfrm>
            <a:off x="4204935" y="1896444"/>
            <a:ext cx="3603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Tensorflow</a:t>
            </a:r>
            <a:r>
              <a:rPr lang="en-US" sz="3200" dirty="0"/>
              <a:t> Program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17A92-5CB7-4157-8D7E-74B94ED1A48B}"/>
              </a:ext>
            </a:extLst>
          </p:cNvPr>
          <p:cNvSpPr txBox="1"/>
          <p:nvPr/>
        </p:nvSpPr>
        <p:spPr>
          <a:xfrm>
            <a:off x="2230481" y="3808021"/>
            <a:ext cx="38178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Construction Phase</a:t>
            </a:r>
          </a:p>
          <a:p>
            <a:r>
              <a:rPr lang="en-US" sz="3200" dirty="0"/>
              <a:t>(assemble a graph)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012EC-6D14-4C8B-B134-3D020DB8A133}"/>
              </a:ext>
            </a:extLst>
          </p:cNvPr>
          <p:cNvSpPr txBox="1"/>
          <p:nvPr/>
        </p:nvSpPr>
        <p:spPr>
          <a:xfrm>
            <a:off x="6366061" y="3808021"/>
            <a:ext cx="34428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Execution phase</a:t>
            </a:r>
          </a:p>
          <a:p>
            <a:pPr algn="ctr"/>
            <a:r>
              <a:rPr lang="en-US" sz="3200" dirty="0"/>
              <a:t>(use a session to execute operations in the graph)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F8BEB3-C191-4782-AE8C-F8E2D7482631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4139423" y="2481219"/>
            <a:ext cx="1867388" cy="1326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662829-AB4A-4705-950F-A62DB976902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6006811" y="2481219"/>
            <a:ext cx="2080678" cy="1326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7046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Private Bank"/>
  <p:tag name="LOGOTOP" val="479.4228"/>
  <p:tag name="LOGOLEFT" val="634.0717"/>
  <p:tag name="LOGOHEIGHT" val="51.49173"/>
  <p:tag name="LOGOWIDTH" val="134.110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Commercial Banking"/>
  <p:tag name="LOGOTOP" val="479.2353"/>
  <p:tag name="LOGOLEFT" val="634.2622"/>
  <p:tag name="LOGOHEIGHT" val="50.17583"/>
  <p:tag name="LOGOWIDTH" val="133.9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Business"/>
  <p:tag name="LOGOTOP" val="479.4376"/>
  <p:tag name="LOGOLEFT" val="634.3217"/>
  <p:tag name="LOGOHEIGHT" val="51.49173"/>
  <p:tag name="LOGOWIDTH" val="133.860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AMG"/>
  <p:tag name="LOGOTOP" val="479.4228"/>
  <p:tag name="LOGOLEFT" val="634.2622"/>
  <p:tag name="LOGOHEIGHT" val="47.08945"/>
  <p:tag name="LOGOWIDTH" val="133.9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Advance"/>
  <p:tag name="LOGOTOP" val="479.5"/>
  <p:tag name="LOGOLEFT" val="634.2768"/>
  <p:tag name="LOGOHEIGHT" val="51.40276"/>
  <p:tag name="LOGOWIDTH" val="133.905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Private Bank"/>
  <p:tag name="LOGOTOP" val="479.4228"/>
  <p:tag name="LOGOLEFT" val="634.0717"/>
  <p:tag name="LOGOHEIGHT" val="51.49173"/>
  <p:tag name="LOGOWIDTH" val="134.110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Premier"/>
  <p:tag name="LOGOTOP" val="479.4228"/>
  <p:tag name="LOGOLEFT" val="634.3217"/>
  <p:tag name="LOGOHEIGHT" val="51.36669"/>
  <p:tag name="LOGOWIDTH" val="133.860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Master Brand (Trad Chinese)"/>
  <p:tag name="LOGOTOP" val="479.4228"/>
  <p:tag name="LOGOLEFT" val="634.2622"/>
  <p:tag name="LOGOHEIGHT" val="23.77693"/>
  <p:tag name="LOGOWIDTH" val="133.9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Master Brand (Sim Chinese)"/>
  <p:tag name="LOGOTOP" val="479.0478"/>
  <p:tag name="LOGOLEFT" val="634.5717"/>
  <p:tag name="LOGOHEIGHT" val="23.99614"/>
  <p:tag name="LOGOWIDTH" val="133.610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Insurance"/>
  <p:tag name="LOGOTOP" val="479.4228"/>
  <p:tag name="LOGOLEFT" val="634.2768"/>
  <p:tag name="LOGOHEIGHT" val="51.40276"/>
  <p:tag name="LOGOWIDTH" val="133.905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GBM (Trad Chinese)"/>
  <p:tag name="LOGOTOP" val="479.0001"/>
  <p:tag name="LOGOLEFT" val="634.2622"/>
  <p:tag name="LOGOHEIGHT" val="46.73953"/>
  <p:tag name="LOGOWIDTH" val="133.9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Premier"/>
  <p:tag name="LOGOTOP" val="479.4228"/>
  <p:tag name="LOGOLEFT" val="634.3217"/>
  <p:tag name="LOGOHEIGHT" val="51.36669"/>
  <p:tag name="LOGOWIDTH" val="133.860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GBM (Sim Chinese)"/>
  <p:tag name="LOGOTOP" val="479.0001"/>
  <p:tag name="LOGOLEFT" val="634.2622"/>
  <p:tag name="LOGOHEIGHT" val="47.43937"/>
  <p:tag name="LOGOWIDTH" val="133.9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GBM"/>
  <p:tag name="LOGOTOP" val="479.4228"/>
  <p:tag name="LOGOLEFT" val="634.1968"/>
  <p:tag name="LOGOHEIGHT" val="46.36764"/>
  <p:tag name="LOGOWIDTH" val="133.985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Corporate"/>
  <p:tag name="LOGOTOP" val="479.2353"/>
  <p:tag name="LOGOLEFT" val="634.3217"/>
  <p:tag name="LOGOHEIGHT" val="55.2411"/>
  <p:tag name="LOGOWIDTH" val="133.860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Commercial Banking"/>
  <p:tag name="LOGOTOP" val="479.2353"/>
  <p:tag name="LOGOLEFT" val="634.2622"/>
  <p:tag name="LOGOHEIGHT" val="50.17583"/>
  <p:tag name="LOGOWIDTH" val="133.9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Business"/>
  <p:tag name="LOGOTOP" val="479.4376"/>
  <p:tag name="LOGOLEFT" val="634.3217"/>
  <p:tag name="LOGOHEIGHT" val="51.49173"/>
  <p:tag name="LOGOWIDTH" val="133.860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AMG"/>
  <p:tag name="LOGOTOP" val="479.4228"/>
  <p:tag name="LOGOLEFT" val="634.2622"/>
  <p:tag name="LOGOHEIGHT" val="47.08945"/>
  <p:tag name="LOGOWIDTH" val="133.9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Advance"/>
  <p:tag name="LOGOTOP" val="479.5"/>
  <p:tag name="LOGOLEFT" val="634.2768"/>
  <p:tag name="LOGOHEIGHT" val="51.40276"/>
  <p:tag name="LOGOWIDTH" val="133.905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Master Brand (Trad Chinese)"/>
  <p:tag name="LOGOTOP" val="479.4228"/>
  <p:tag name="LOGOLEFT" val="634.2622"/>
  <p:tag name="LOGOHEIGHT" val="23.77693"/>
  <p:tag name="LOGOWIDTH" val="133.9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Master Brand (Sim Chinese)"/>
  <p:tag name="LOGOTOP" val="479.0478"/>
  <p:tag name="LOGOLEFT" val="634.5717"/>
  <p:tag name="LOGOHEIGHT" val="23.99614"/>
  <p:tag name="LOGOWIDTH" val="133.610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Insurance"/>
  <p:tag name="LOGOTOP" val="479.4228"/>
  <p:tag name="LOGOLEFT" val="634.2768"/>
  <p:tag name="LOGOHEIGHT" val="51.40276"/>
  <p:tag name="LOGOWIDTH" val="133.905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GBM (Trad Chinese)"/>
  <p:tag name="LOGOTOP" val="479.0001"/>
  <p:tag name="LOGOLEFT" val="634.2622"/>
  <p:tag name="LOGOHEIGHT" val="46.73953"/>
  <p:tag name="LOGOWIDTH" val="133.9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GBM (Sim Chinese)"/>
  <p:tag name="LOGOTOP" val="479.0001"/>
  <p:tag name="LOGOLEFT" val="634.2622"/>
  <p:tag name="LOGOHEIGHT" val="47.43937"/>
  <p:tag name="LOGOWIDTH" val="133.9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GBM"/>
  <p:tag name="LOGOTOP" val="479.4228"/>
  <p:tag name="LOGOLEFT" val="634.1968"/>
  <p:tag name="LOGOHEIGHT" val="46.36764"/>
  <p:tag name="LOGOWIDTH" val="133.985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Corporate"/>
  <p:tag name="LOGOTOP" val="479.2353"/>
  <p:tag name="LOGOLEFT" val="634.3217"/>
  <p:tag name="LOGOHEIGHT" val="55.2411"/>
  <p:tag name="LOGOWIDTH" val="133.8605"/>
</p:tagLst>
</file>

<file path=ppt/theme/theme1.xml><?xml version="1.0" encoding="utf-8"?>
<a:theme xmlns:a="http://schemas.openxmlformats.org/drawingml/2006/main" name="HSBC Template_16x9">
  <a:themeElements>
    <a:clrScheme name="HSBC_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B0011"/>
      </a:accent1>
      <a:accent2>
        <a:srgbClr val="767576"/>
      </a:accent2>
      <a:accent3>
        <a:srgbClr val="D7D8D6"/>
      </a:accent3>
      <a:accent4>
        <a:srgbClr val="F3F3F3"/>
      </a:accent4>
      <a:accent5>
        <a:srgbClr val="252525"/>
      </a:accent5>
      <a:accent6>
        <a:srgbClr val="000000"/>
      </a:accent6>
      <a:hlink>
        <a:srgbClr val="0563C1"/>
      </a:hlink>
      <a:folHlink>
        <a:srgbClr val="954F72"/>
      </a:folHlink>
    </a:clrScheme>
    <a:fontScheme name="HSBC_Fonts">
      <a:majorFont>
        <a:latin typeface="Univers Next for HSBC Medium"/>
        <a:ea typeface=""/>
        <a:cs typeface=""/>
      </a:majorFont>
      <a:minorFont>
        <a:latin typeface="Univers Next for HSBC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marL="285750" indent="-285750">
          <a:spcBef>
            <a:spcPts val="1000"/>
          </a:spcBef>
          <a:buClr>
            <a:schemeClr val="accent1"/>
          </a:buClr>
          <a:buSzPct val="90000"/>
          <a:buFont typeface="Wingdings" panose="05000000000000000000" pitchFamily="2" charset="2"/>
          <a:buChar char="u"/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SBC Template_16x9.potx" id="{AB25DAB7-9000-491C-A5C9-1A4ECDF2EFAE}" vid="{93A3310D-39BB-4381-B876-6FF675574E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7deb33d3-af6b-4b11-bf8d-82ee07054623" ContentTypeId="0x010100528BB31B57C32142822AE3D8EE75529A00F93186ECA8DB91419000FC7B4285339C" PreviousValue="false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cord_x0020_History xmlns="3dfd6813-1a81-4f69-9ad2-62047c79eece" xsi:nil="true"/>
    <hca22dd24bd74564bf6850e9888f0df5 xmlns="3dfd6813-1a81-4f69-9ad2-62047c79eece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</TermName>
          <TermId xmlns="http://schemas.microsoft.com/office/infopath/2007/PartnerControls">cc9bba0a-7b81-4ee7-9e4e-e59466ef448b</TermId>
        </TermInfo>
      </Terms>
    </hca22dd24bd74564bf6850e9888f0df5>
    <TaxCatchAll xmlns="3dfd6813-1a81-4f69-9ad2-62047c79eece"/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HSBC Team Document" ma:contentTypeID="0x010100528BB31B57C32142822AE3D8EE75529A00F93186ECA8DB91419000FC7B4285339C00F1A886401503E748B39A5F15CBEB4C2D" ma:contentTypeVersion="5" ma:contentTypeDescription="" ma:contentTypeScope="" ma:versionID="5f0efc5224b1828748c8ebf8773b3130">
  <xsd:schema xmlns:xsd="http://www.w3.org/2001/XMLSchema" xmlns:xs="http://www.w3.org/2001/XMLSchema" xmlns:p="http://schemas.microsoft.com/office/2006/metadata/properties" xmlns:ns2="3dfd6813-1a81-4f69-9ad2-62047c79eece" targetNamespace="http://schemas.microsoft.com/office/2006/metadata/properties" ma:root="true" ma:fieldsID="8ad420d0d86098fcd4fa2fb680cf7b8d" ns2:_="">
    <xsd:import namespace="3dfd6813-1a81-4f69-9ad2-62047c79eece"/>
    <xsd:element name="properties">
      <xsd:complexType>
        <xsd:sequence>
          <xsd:element name="documentManagement">
            <xsd:complexType>
              <xsd:all>
                <xsd:element ref="ns2:hca22dd24bd74564bf6850e9888f0df5" minOccurs="0"/>
                <xsd:element ref="ns2:TaxCatchAll" minOccurs="0"/>
                <xsd:element ref="ns2:TaxCatchAllLabel" minOccurs="0"/>
                <xsd:element ref="ns2:Record_x0020_Hist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fd6813-1a81-4f69-9ad2-62047c79eece" elementFormDefault="qualified">
    <xsd:import namespace="http://schemas.microsoft.com/office/2006/documentManagement/types"/>
    <xsd:import namespace="http://schemas.microsoft.com/office/infopath/2007/PartnerControls"/>
    <xsd:element name="hca22dd24bd74564bf6850e9888f0df5" ma:index="8" nillable="true" ma:taxonomy="true" ma:internalName="hca22dd24bd74564bf6850e9888f0df5" ma:taxonomyFieldName="Classification" ma:displayName="Classification" ma:readOnly="false" ma:default="" ma:fieldId="{1ca22dd2-4bd7-4564-bf68-50e9888f0df5}" ma:sspId="7deb33d3-af6b-4b11-bf8d-82ee07054623" ma:termSetId="9490c9f1-7e17-46f2-b2cb-a54589aa632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60b32f7f-4810-4053-a6ee-1e49ef8fe36a}" ma:internalName="TaxCatchAll" ma:showField="CatchAllData" ma:web="bfef116f-3f01-420a-b855-670923df11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60b32f7f-4810-4053-a6ee-1e49ef8fe36a}" ma:internalName="TaxCatchAllLabel" ma:readOnly="true" ma:showField="CatchAllDataLabel" ma:web="bfef116f-3f01-420a-b855-670923df11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Record_x0020_History" ma:index="12" nillable="true" ma:displayName="Record History" ma:internalName="Record_x0020_Histor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78510D-4DE5-4F1A-B7A6-C94FAD617896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914673F7-328F-41D2-A609-BA61AB1C42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353324-44FB-4EA3-9136-ED2EF226F21F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3dfd6813-1a81-4f69-9ad2-62047c79eece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F0146E96-658E-418A-BDBB-AA85ECFCA8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fd6813-1a81-4f69-9ad2-62047c79ee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HSBC Template_16x9</Template>
  <TotalTime>7054</TotalTime>
  <Words>884</Words>
  <Application>Microsoft Office PowerPoint</Application>
  <PresentationFormat>Widescreen</PresentationFormat>
  <Paragraphs>164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Helvetica Neue for HSBC Lt</vt:lpstr>
      <vt:lpstr>Symbol</vt:lpstr>
      <vt:lpstr>Univers Next for HSBC Light</vt:lpstr>
      <vt:lpstr>Univers Next for HSBC Medium</vt:lpstr>
      <vt:lpstr>Wingdings</vt:lpstr>
      <vt:lpstr>Wingdings 2</vt:lpstr>
      <vt:lpstr>HSBC Template_16x9</vt:lpstr>
      <vt:lpstr>Introduction to Tensorflow and Keras</vt:lpstr>
      <vt:lpstr>PowerPoint Presentation</vt:lpstr>
      <vt:lpstr>PowerPoint Presentation</vt:lpstr>
      <vt:lpstr>What is TensorFlow™? </vt:lpstr>
      <vt:lpstr>Why TensorFlow™? </vt:lpstr>
      <vt:lpstr>Why TensorFlow™? </vt:lpstr>
      <vt:lpstr>Some companies using tensorflow </vt:lpstr>
      <vt:lpstr>PowerPoint Presentation</vt:lpstr>
      <vt:lpstr>Tensorflow Program   </vt:lpstr>
      <vt:lpstr>Data Flow Graphs </vt:lpstr>
      <vt:lpstr>What is a tensor ?</vt:lpstr>
      <vt:lpstr>Data Flow Graphs</vt:lpstr>
      <vt:lpstr>Data Flow Graphs</vt:lpstr>
      <vt:lpstr>Data Flow Graphs</vt:lpstr>
      <vt:lpstr>Data Flow Graphs</vt:lpstr>
      <vt:lpstr>Data Flow Graphs : How to get the value of a? </vt:lpstr>
      <vt:lpstr>Data Flow Graphs : How to get the value of a? </vt:lpstr>
      <vt:lpstr>tf.Session()</vt:lpstr>
      <vt:lpstr>Tensorflow Program - Summary   </vt:lpstr>
      <vt:lpstr>More Graphs</vt:lpstr>
      <vt:lpstr>Distributed Computation in TF</vt:lpstr>
      <vt:lpstr>Coding Time !</vt:lpstr>
      <vt:lpstr>First tensorflow program</vt:lpstr>
      <vt:lpstr>Using Tensorboard</vt:lpstr>
      <vt:lpstr>Running tensorboard</vt:lpstr>
      <vt:lpstr>PowerPoint Presentation</vt:lpstr>
      <vt:lpstr>Changing the variable names </vt:lpstr>
      <vt:lpstr>Learn to use TensorBoard well and often.  It will help a lot when you build complicated models.</vt:lpstr>
      <vt:lpstr>Some Tensorflow Operations</vt:lpstr>
      <vt:lpstr>Some Tensorflow Datatypes</vt:lpstr>
      <vt:lpstr>Coding Time !</vt:lpstr>
      <vt:lpstr>PowerPoint Presentation</vt:lpstr>
      <vt:lpstr>What is Keras ?</vt:lpstr>
      <vt:lpstr>Three API Styles for Keras</vt:lpstr>
      <vt:lpstr>API Styles for Keras - The Sequential Model </vt:lpstr>
      <vt:lpstr>API Styles for Keras - The functional API  </vt:lpstr>
      <vt:lpstr>API Styles for Keras - Model subclassing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keywords>INTERNAL</cp:keywords>
  <dc:description>INTERNAL</dc:description>
  <cp:lastModifiedBy>Ishan</cp:lastModifiedBy>
  <cp:revision>66</cp:revision>
  <dcterms:created xsi:type="dcterms:W3CDTF">2018-01-09T15:24:09Z</dcterms:created>
  <dcterms:modified xsi:type="dcterms:W3CDTF">2019-03-04T07:06:58Z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oters">
    <vt:lpwstr>Footers</vt:lpwstr>
  </property>
  <property fmtid="{D5CDD505-2E9C-101B-9397-08002B2CF9AE}" pid="3" name="DocClassification">
    <vt:lpwstr>CLAINTERN</vt:lpwstr>
  </property>
  <property fmtid="{D5CDD505-2E9C-101B-9397-08002B2CF9AE}" pid="4" name="Classification">
    <vt:lpwstr>INTERNAL</vt:lpwstr>
  </property>
  <property fmtid="{D5CDD505-2E9C-101B-9397-08002B2CF9AE}" pid="5" name="ContentTypeId">
    <vt:lpwstr>0x010100528BB31B57C32142822AE3D8EE75529A00F93186ECA8DB91419000FC7B4285339C00F1A886401503E748B39A5F15CBEB4C2D</vt:lpwstr>
  </property>
  <property fmtid="{D5CDD505-2E9C-101B-9397-08002B2CF9AE}" pid="6" name="Source">
    <vt:lpwstr>Internal</vt:lpwstr>
  </property>
</Properties>
</file>